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Aileron Bold" panose="020B0604020202020204" charset="0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Roboto" panose="020B0604020202020204" charset="0"/>
      <p:regular r:id="rId32"/>
    </p:embeddedFont>
    <p:embeddedFont>
      <p:font typeface="Roboto Bold" panose="020B0604020202020204" charset="0"/>
      <p:bold r:id="rId33"/>
    </p:embeddedFont>
    <p:embeddedFont>
      <p:font typeface="Open Sans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53" y="79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0.png"/><Relationship Id="rId18" Type="http://schemas.openxmlformats.org/officeDocument/2006/relationships/image" Target="../media/image33.sv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12" Type="http://schemas.openxmlformats.org/officeDocument/2006/relationships/image" Target="../media/image27.svg"/><Relationship Id="rId17" Type="http://schemas.openxmlformats.org/officeDocument/2006/relationships/image" Target="../media/image22.png"/><Relationship Id="rId2" Type="http://schemas.openxmlformats.org/officeDocument/2006/relationships/image" Target="../media/image15.jpeg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10" Type="http://schemas.openxmlformats.org/officeDocument/2006/relationships/image" Target="../media/image25.svg"/><Relationship Id="rId4" Type="http://schemas.openxmlformats.org/officeDocument/2006/relationships/image" Target="../media/image10.svg"/><Relationship Id="rId9" Type="http://schemas.openxmlformats.org/officeDocument/2006/relationships/image" Target="../media/image18.png"/><Relationship Id="rId1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hyperlink" Target="http://www.agriculture.tn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ata.gov.tn/fr/" TargetMode="External"/><Relationship Id="rId5" Type="http://schemas.openxmlformats.org/officeDocument/2006/relationships/hyperlink" Target="http://www.agridata.tn" TargetMode="External"/><Relationship Id="rId4" Type="http://schemas.openxmlformats.org/officeDocument/2006/relationships/image" Target="../media/image5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rpubs.com/rania_abderrazerk/1176576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5028"/>
            <a:ext cx="18288000" cy="13457283"/>
          </a:xfrm>
          <a:custGeom>
            <a:avLst/>
            <a:gdLst/>
            <a:ahLst/>
            <a:cxnLst/>
            <a:rect l="l" t="t" r="r" b="b"/>
            <a:pathLst>
              <a:path w="18288000" h="13457283">
                <a:moveTo>
                  <a:pt x="0" y="0"/>
                </a:moveTo>
                <a:lnTo>
                  <a:pt x="18288000" y="0"/>
                </a:lnTo>
                <a:lnTo>
                  <a:pt x="18288000" y="13457284"/>
                </a:lnTo>
                <a:lnTo>
                  <a:pt x="0" y="13457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</a:blip>
            <a:stretch>
              <a:fillRect t="-961" b="-96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56442" y="1759202"/>
            <a:ext cx="14012180" cy="3273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60"/>
              </a:lnSpc>
            </a:pPr>
            <a:r>
              <a:rPr lang="en-US" sz="5755">
                <a:solidFill>
                  <a:srgbClr val="444444"/>
                </a:solidFill>
                <a:latin typeface="Cocomat Pro" panose="00000500000000000000"/>
              </a:rPr>
              <a:t>Projet en programmation R</a:t>
            </a:r>
          </a:p>
          <a:p>
            <a:pPr algn="ctr">
              <a:lnSpc>
                <a:spcPts val="4980"/>
              </a:lnSpc>
            </a:pPr>
            <a:r>
              <a:rPr lang="en-US" sz="3555">
                <a:solidFill>
                  <a:srgbClr val="444444"/>
                </a:solidFill>
                <a:latin typeface="Cocomat Pro" panose="00000500000000000000"/>
              </a:rPr>
              <a:t>-Trabelsi Foued &amp; Abderrazek Rania-</a:t>
            </a:r>
          </a:p>
          <a:p>
            <a:pPr algn="ctr">
              <a:lnSpc>
                <a:spcPts val="4980"/>
              </a:lnSpc>
            </a:pPr>
            <a:endParaRPr lang="en-US" sz="3555">
              <a:solidFill>
                <a:srgbClr val="444444"/>
              </a:solidFill>
              <a:latin typeface="Cocomat Pro" panose="00000500000000000000"/>
            </a:endParaRPr>
          </a:p>
          <a:p>
            <a:pPr algn="ctr">
              <a:lnSpc>
                <a:spcPts val="8060"/>
              </a:lnSpc>
            </a:pPr>
            <a:endParaRPr lang="en-US" sz="3555">
              <a:solidFill>
                <a:srgbClr val="444444"/>
              </a:solidFill>
              <a:latin typeface="Cocomat Pro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25741" y="1371467"/>
            <a:ext cx="9085035" cy="8915533"/>
          </a:xfrm>
          <a:custGeom>
            <a:avLst/>
            <a:gdLst/>
            <a:ahLst/>
            <a:cxnLst/>
            <a:rect l="l" t="t" r="r" b="b"/>
            <a:pathLst>
              <a:path w="9085035" h="8915533">
                <a:moveTo>
                  <a:pt x="0" y="0"/>
                </a:moveTo>
                <a:lnTo>
                  <a:pt x="9085035" y="0"/>
                </a:lnTo>
                <a:lnTo>
                  <a:pt x="9085035" y="8915533"/>
                </a:lnTo>
                <a:lnTo>
                  <a:pt x="0" y="89155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08" r="-507" b="-12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5568" y="532600"/>
            <a:ext cx="332368" cy="496901"/>
          </a:xfrm>
          <a:custGeom>
            <a:avLst/>
            <a:gdLst/>
            <a:ahLst/>
            <a:cxnLst/>
            <a:rect l="l" t="t" r="r" b="b"/>
            <a:pathLst>
              <a:path w="332368" h="496901">
                <a:moveTo>
                  <a:pt x="0" y="0"/>
                </a:moveTo>
                <a:lnTo>
                  <a:pt x="332368" y="0"/>
                </a:lnTo>
                <a:lnTo>
                  <a:pt x="332368" y="496900"/>
                </a:lnTo>
                <a:lnTo>
                  <a:pt x="0" y="496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65317" y="4280799"/>
            <a:ext cx="3005884" cy="3044634"/>
          </a:xfrm>
          <a:custGeom>
            <a:avLst/>
            <a:gdLst/>
            <a:ahLst/>
            <a:cxnLst/>
            <a:rect l="l" t="t" r="r" b="b"/>
            <a:pathLst>
              <a:path w="3005884" h="3044634">
                <a:moveTo>
                  <a:pt x="0" y="0"/>
                </a:moveTo>
                <a:lnTo>
                  <a:pt x="3005884" y="0"/>
                </a:lnTo>
                <a:lnTo>
                  <a:pt x="3005884" y="3044634"/>
                </a:lnTo>
                <a:lnTo>
                  <a:pt x="0" y="3044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65437" y="2098804"/>
            <a:ext cx="1056132" cy="1391512"/>
          </a:xfrm>
          <a:custGeom>
            <a:avLst/>
            <a:gdLst/>
            <a:ahLst/>
            <a:cxnLst/>
            <a:rect l="l" t="t" r="r" b="b"/>
            <a:pathLst>
              <a:path w="1056132" h="1391512">
                <a:moveTo>
                  <a:pt x="0" y="0"/>
                </a:moveTo>
                <a:lnTo>
                  <a:pt x="1056132" y="0"/>
                </a:lnTo>
                <a:lnTo>
                  <a:pt x="1056132" y="1391511"/>
                </a:lnTo>
                <a:lnTo>
                  <a:pt x="0" y="1391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95481" y="5191129"/>
            <a:ext cx="1130758" cy="1149569"/>
          </a:xfrm>
          <a:custGeom>
            <a:avLst/>
            <a:gdLst/>
            <a:ahLst/>
            <a:cxnLst/>
            <a:rect l="l" t="t" r="r" b="b"/>
            <a:pathLst>
              <a:path w="1130758" h="1149569">
                <a:moveTo>
                  <a:pt x="0" y="0"/>
                </a:moveTo>
                <a:lnTo>
                  <a:pt x="1130757" y="0"/>
                </a:lnTo>
                <a:lnTo>
                  <a:pt x="1130757" y="1149569"/>
                </a:lnTo>
                <a:lnTo>
                  <a:pt x="0" y="11495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620683" y="1864660"/>
            <a:ext cx="1557263" cy="1138218"/>
          </a:xfrm>
          <a:custGeom>
            <a:avLst/>
            <a:gdLst/>
            <a:ahLst/>
            <a:cxnLst/>
            <a:rect l="l" t="t" r="r" b="b"/>
            <a:pathLst>
              <a:path w="1557263" h="1138218">
                <a:moveTo>
                  <a:pt x="0" y="0"/>
                </a:moveTo>
                <a:lnTo>
                  <a:pt x="1557263" y="0"/>
                </a:lnTo>
                <a:lnTo>
                  <a:pt x="1557263" y="1138218"/>
                </a:lnTo>
                <a:lnTo>
                  <a:pt x="0" y="11382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83416">
            <a:off x="11928969" y="9087381"/>
            <a:ext cx="1237341" cy="974125"/>
          </a:xfrm>
          <a:custGeom>
            <a:avLst/>
            <a:gdLst/>
            <a:ahLst/>
            <a:cxnLst/>
            <a:rect l="l" t="t" r="r" b="b"/>
            <a:pathLst>
              <a:path w="1237341" h="974125">
                <a:moveTo>
                  <a:pt x="0" y="0"/>
                </a:moveTo>
                <a:lnTo>
                  <a:pt x="1237342" y="0"/>
                </a:lnTo>
                <a:lnTo>
                  <a:pt x="1237342" y="974125"/>
                </a:lnTo>
                <a:lnTo>
                  <a:pt x="0" y="9741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177946" y="5332493"/>
            <a:ext cx="1414574" cy="1008205"/>
          </a:xfrm>
          <a:custGeom>
            <a:avLst/>
            <a:gdLst/>
            <a:ahLst/>
            <a:cxnLst/>
            <a:rect l="l" t="t" r="r" b="b"/>
            <a:pathLst>
              <a:path w="1414574" h="1008205">
                <a:moveTo>
                  <a:pt x="0" y="0"/>
                </a:moveTo>
                <a:lnTo>
                  <a:pt x="1414573" y="0"/>
                </a:lnTo>
                <a:lnTo>
                  <a:pt x="1414573" y="1008205"/>
                </a:lnTo>
                <a:lnTo>
                  <a:pt x="0" y="100820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167877" y="8958634"/>
            <a:ext cx="1231618" cy="1231618"/>
          </a:xfrm>
          <a:custGeom>
            <a:avLst/>
            <a:gdLst/>
            <a:ahLst/>
            <a:cxnLst/>
            <a:rect l="l" t="t" r="r" b="b"/>
            <a:pathLst>
              <a:path w="1231618" h="1231618">
                <a:moveTo>
                  <a:pt x="0" y="0"/>
                </a:moveTo>
                <a:lnTo>
                  <a:pt x="1231618" y="0"/>
                </a:lnTo>
                <a:lnTo>
                  <a:pt x="1231618" y="1231618"/>
                </a:lnTo>
                <a:lnTo>
                  <a:pt x="0" y="123161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40589" y="442277"/>
            <a:ext cx="10548266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>
                <a:solidFill>
                  <a:srgbClr val="403F44"/>
                </a:solidFill>
                <a:latin typeface="Roboto Bold" panose="02000000000000000000"/>
              </a:rPr>
              <a:t>Repartition des utilisations principales de l’eau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499648" y="9678035"/>
            <a:ext cx="78835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444444"/>
                </a:solidFill>
                <a:latin typeface="Open Sans" panose="020B0606030504020204"/>
              </a:rPr>
              <a:t>10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62861" y="38058"/>
            <a:ext cx="10122808" cy="10210885"/>
          </a:xfrm>
          <a:custGeom>
            <a:avLst/>
            <a:gdLst/>
            <a:ahLst/>
            <a:cxnLst/>
            <a:rect l="l" t="t" r="r" b="b"/>
            <a:pathLst>
              <a:path w="10122808" h="10210885">
                <a:moveTo>
                  <a:pt x="0" y="0"/>
                </a:moveTo>
                <a:lnTo>
                  <a:pt x="10122809" y="0"/>
                </a:lnTo>
                <a:lnTo>
                  <a:pt x="10122809" y="10210884"/>
                </a:lnTo>
                <a:lnTo>
                  <a:pt x="0" y="10210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712" t="-6566" r="-54186" b="-11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35807" y="8989817"/>
            <a:ext cx="12340322" cy="1297183"/>
          </a:xfrm>
          <a:custGeom>
            <a:avLst/>
            <a:gdLst/>
            <a:ahLst/>
            <a:cxnLst/>
            <a:rect l="l" t="t" r="r" b="b"/>
            <a:pathLst>
              <a:path w="12340322" h="1297183">
                <a:moveTo>
                  <a:pt x="0" y="0"/>
                </a:moveTo>
                <a:lnTo>
                  <a:pt x="12340322" y="0"/>
                </a:lnTo>
                <a:lnTo>
                  <a:pt x="12340322" y="1297183"/>
                </a:lnTo>
                <a:lnTo>
                  <a:pt x="0" y="1297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712" t="-922608" r="-54186" b="-1117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499648" y="9678035"/>
            <a:ext cx="78835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444444"/>
                </a:solidFill>
                <a:latin typeface="Open Sans" panose="020B0606030504020204"/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9997770"/>
          </a:xfrm>
          <a:custGeom>
            <a:avLst/>
            <a:gdLst/>
            <a:ahLst/>
            <a:cxnLst/>
            <a:rect l="l" t="t" r="r" b="b"/>
            <a:pathLst>
              <a:path w="18288000" h="9997770">
                <a:moveTo>
                  <a:pt x="0" y="0"/>
                </a:moveTo>
                <a:lnTo>
                  <a:pt x="18288000" y="0"/>
                </a:lnTo>
                <a:lnTo>
                  <a:pt x="18288000" y="9997770"/>
                </a:lnTo>
                <a:lnTo>
                  <a:pt x="0" y="9997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365575" y="1248641"/>
            <a:ext cx="10548266" cy="988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80"/>
              </a:lnSpc>
            </a:pPr>
            <a:r>
              <a:rPr lang="en-US" sz="5700">
                <a:solidFill>
                  <a:srgbClr val="403F44"/>
                </a:solidFill>
                <a:latin typeface="Roboto Bold" panose="02000000000000000000"/>
              </a:rPr>
              <a:t>Tarification de la SONEDE</a:t>
            </a:r>
          </a:p>
        </p:txBody>
      </p:sp>
      <p:sp>
        <p:nvSpPr>
          <p:cNvPr id="5" name="Freeform 5"/>
          <p:cNvSpPr/>
          <p:nvPr/>
        </p:nvSpPr>
        <p:spPr>
          <a:xfrm>
            <a:off x="8773532" y="1556451"/>
            <a:ext cx="332368" cy="496901"/>
          </a:xfrm>
          <a:custGeom>
            <a:avLst/>
            <a:gdLst/>
            <a:ahLst/>
            <a:cxnLst/>
            <a:rect l="l" t="t" r="r" b="b"/>
            <a:pathLst>
              <a:path w="332368" h="496901">
                <a:moveTo>
                  <a:pt x="0" y="0"/>
                </a:moveTo>
                <a:lnTo>
                  <a:pt x="332368" y="0"/>
                </a:lnTo>
                <a:lnTo>
                  <a:pt x="332368" y="496900"/>
                </a:lnTo>
                <a:lnTo>
                  <a:pt x="0" y="496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744" y="1712292"/>
            <a:ext cx="16752874" cy="8327116"/>
          </a:xfrm>
          <a:custGeom>
            <a:avLst/>
            <a:gdLst/>
            <a:ahLst/>
            <a:cxnLst/>
            <a:rect l="l" t="t" r="r" b="b"/>
            <a:pathLst>
              <a:path w="16752874" h="8327116">
                <a:moveTo>
                  <a:pt x="0" y="0"/>
                </a:moveTo>
                <a:lnTo>
                  <a:pt x="16752874" y="0"/>
                </a:lnTo>
                <a:lnTo>
                  <a:pt x="16752874" y="8327116"/>
                </a:lnTo>
                <a:lnTo>
                  <a:pt x="0" y="8327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18" b="-382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499648" y="9678035"/>
            <a:ext cx="78835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444444"/>
                </a:solidFill>
                <a:latin typeface="Open Sans" panose="020B0606030504020204"/>
              </a:rPr>
              <a:t>13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8766" y="4358873"/>
            <a:ext cx="16974420" cy="3332520"/>
          </a:xfrm>
          <a:custGeom>
            <a:avLst/>
            <a:gdLst/>
            <a:ahLst/>
            <a:cxnLst/>
            <a:rect l="l" t="t" r="r" b="b"/>
            <a:pathLst>
              <a:path w="16974420" h="3332520">
                <a:moveTo>
                  <a:pt x="0" y="0"/>
                </a:moveTo>
                <a:lnTo>
                  <a:pt x="16974420" y="0"/>
                </a:lnTo>
                <a:lnTo>
                  <a:pt x="16974420" y="3332520"/>
                </a:lnTo>
                <a:lnTo>
                  <a:pt x="0" y="3332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4763" b="-22733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868015" y="1435582"/>
            <a:ext cx="1736030" cy="922266"/>
          </a:xfrm>
          <a:custGeom>
            <a:avLst/>
            <a:gdLst/>
            <a:ahLst/>
            <a:cxnLst/>
            <a:rect l="l" t="t" r="r" b="b"/>
            <a:pathLst>
              <a:path w="1736030" h="922266">
                <a:moveTo>
                  <a:pt x="0" y="0"/>
                </a:moveTo>
                <a:lnTo>
                  <a:pt x="1736030" y="0"/>
                </a:lnTo>
                <a:lnTo>
                  <a:pt x="1736030" y="922266"/>
                </a:lnTo>
                <a:lnTo>
                  <a:pt x="0" y="9222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345998"/>
            <a:ext cx="16178815" cy="1899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444444"/>
                </a:solidFill>
                <a:latin typeface="Roboto Bold" panose="02000000000000000000"/>
              </a:rPr>
              <a:t>la corrélation entre les apports des barrages et les augmentations tarifaires pour les années 2023 et 2024,</a:t>
            </a:r>
          </a:p>
          <a:p>
            <a:pPr algn="r">
              <a:lnSpc>
                <a:spcPts val="5040"/>
              </a:lnSpc>
            </a:pPr>
            <a:endParaRPr lang="en-US" sz="3600">
              <a:solidFill>
                <a:srgbClr val="444444"/>
              </a:solidFill>
              <a:latin typeface="Roboto Bold" panose="0200000000000000000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882" r="-28817" b="-3769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66568" y="1485250"/>
            <a:ext cx="10548266" cy="988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80"/>
              </a:lnSpc>
            </a:pPr>
            <a:r>
              <a:rPr lang="en-US" sz="5700">
                <a:solidFill>
                  <a:srgbClr val="FDFDFE"/>
                </a:solidFill>
                <a:latin typeface="Roboto Bold" panose="02000000000000000000"/>
              </a:rPr>
              <a:t>Production des céréales</a:t>
            </a:r>
          </a:p>
        </p:txBody>
      </p:sp>
      <p:sp>
        <p:nvSpPr>
          <p:cNvPr id="4" name="Freeform 4"/>
          <p:cNvSpPr/>
          <p:nvPr/>
        </p:nvSpPr>
        <p:spPr>
          <a:xfrm>
            <a:off x="487296" y="1793060"/>
            <a:ext cx="332368" cy="496901"/>
          </a:xfrm>
          <a:custGeom>
            <a:avLst/>
            <a:gdLst/>
            <a:ahLst/>
            <a:cxnLst/>
            <a:rect l="l" t="t" r="r" b="b"/>
            <a:pathLst>
              <a:path w="332368" h="496901">
                <a:moveTo>
                  <a:pt x="0" y="0"/>
                </a:moveTo>
                <a:lnTo>
                  <a:pt x="332368" y="0"/>
                </a:lnTo>
                <a:lnTo>
                  <a:pt x="332368" y="496901"/>
                </a:lnTo>
                <a:lnTo>
                  <a:pt x="0" y="4969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034" y="753779"/>
            <a:ext cx="17831933" cy="8779443"/>
          </a:xfrm>
          <a:custGeom>
            <a:avLst/>
            <a:gdLst/>
            <a:ahLst/>
            <a:cxnLst/>
            <a:rect l="l" t="t" r="r" b="b"/>
            <a:pathLst>
              <a:path w="17831933" h="8779443">
                <a:moveTo>
                  <a:pt x="0" y="0"/>
                </a:moveTo>
                <a:lnTo>
                  <a:pt x="17831932" y="0"/>
                </a:lnTo>
                <a:lnTo>
                  <a:pt x="17831932" y="8779442"/>
                </a:lnTo>
                <a:lnTo>
                  <a:pt x="0" y="8779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69" b="-536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193736" y="8916644"/>
            <a:ext cx="28675472" cy="683312"/>
          </a:xfrm>
          <a:custGeom>
            <a:avLst/>
            <a:gdLst/>
            <a:ahLst/>
            <a:cxnLst/>
            <a:rect l="l" t="t" r="r" b="b"/>
            <a:pathLst>
              <a:path w="28675472" h="683312">
                <a:moveTo>
                  <a:pt x="0" y="0"/>
                </a:moveTo>
                <a:lnTo>
                  <a:pt x="28675472" y="0"/>
                </a:lnTo>
                <a:lnTo>
                  <a:pt x="28675472" y="683312"/>
                </a:lnTo>
                <a:lnTo>
                  <a:pt x="0" y="683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61581" b="-12644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499648" y="9678035"/>
            <a:ext cx="78835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444444"/>
                </a:solidFill>
                <a:latin typeface="Open Sans" panose="020B0606030504020204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77384" y="209858"/>
            <a:ext cx="14720283" cy="9875972"/>
          </a:xfrm>
          <a:custGeom>
            <a:avLst/>
            <a:gdLst/>
            <a:ahLst/>
            <a:cxnLst/>
            <a:rect l="l" t="t" r="r" b="b"/>
            <a:pathLst>
              <a:path w="14720283" h="9875972">
                <a:moveTo>
                  <a:pt x="0" y="0"/>
                </a:moveTo>
                <a:lnTo>
                  <a:pt x="14720283" y="0"/>
                </a:lnTo>
                <a:lnTo>
                  <a:pt x="14720283" y="9875972"/>
                </a:lnTo>
                <a:lnTo>
                  <a:pt x="0" y="9875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64448" y="4515743"/>
            <a:ext cx="475789" cy="711320"/>
          </a:xfrm>
          <a:custGeom>
            <a:avLst/>
            <a:gdLst/>
            <a:ahLst/>
            <a:cxnLst/>
            <a:rect l="l" t="t" r="r" b="b"/>
            <a:pathLst>
              <a:path w="475789" h="711320">
                <a:moveTo>
                  <a:pt x="0" y="0"/>
                </a:moveTo>
                <a:lnTo>
                  <a:pt x="475789" y="0"/>
                </a:lnTo>
                <a:lnTo>
                  <a:pt x="475789" y="711319"/>
                </a:lnTo>
                <a:lnTo>
                  <a:pt x="0" y="711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01592" y="5157369"/>
            <a:ext cx="2838689" cy="3154099"/>
          </a:xfrm>
          <a:custGeom>
            <a:avLst/>
            <a:gdLst/>
            <a:ahLst/>
            <a:cxnLst/>
            <a:rect l="l" t="t" r="r" b="b"/>
            <a:pathLst>
              <a:path w="2838689" h="3154099">
                <a:moveTo>
                  <a:pt x="0" y="0"/>
                </a:moveTo>
                <a:lnTo>
                  <a:pt x="2838690" y="0"/>
                </a:lnTo>
                <a:lnTo>
                  <a:pt x="2838690" y="3154099"/>
                </a:lnTo>
                <a:lnTo>
                  <a:pt x="0" y="31540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602770" y="4261802"/>
            <a:ext cx="10548266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403F44"/>
                </a:solidFill>
                <a:latin typeface="Roboto Bold" panose="02000000000000000000"/>
              </a:rPr>
              <a:t>Des prédictions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78454"/>
            <a:ext cx="18288000" cy="9730093"/>
          </a:xfrm>
          <a:custGeom>
            <a:avLst/>
            <a:gdLst/>
            <a:ahLst/>
            <a:cxnLst/>
            <a:rect l="l" t="t" r="r" b="b"/>
            <a:pathLst>
              <a:path w="18288000" h="9730093">
                <a:moveTo>
                  <a:pt x="0" y="0"/>
                </a:moveTo>
                <a:lnTo>
                  <a:pt x="18288000" y="0"/>
                </a:lnTo>
                <a:lnTo>
                  <a:pt x="18288000" y="9730092"/>
                </a:lnTo>
                <a:lnTo>
                  <a:pt x="0" y="9730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499648" y="9678035"/>
            <a:ext cx="78835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444444"/>
                </a:solidFill>
                <a:latin typeface="Open Sans" panose="020B0606030504020204"/>
              </a:rPr>
              <a:t>17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050416" y="443199"/>
            <a:ext cx="12352120" cy="8229600"/>
          </a:xfrm>
          <a:custGeom>
            <a:avLst/>
            <a:gdLst/>
            <a:ahLst/>
            <a:cxnLst/>
            <a:rect l="l" t="t" r="r" b="b"/>
            <a:pathLst>
              <a:path w="12352120" h="822960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4365797"/>
            <a:ext cx="16163444" cy="5147331"/>
            <a:chOff x="0" y="0"/>
            <a:chExt cx="4257039" cy="13556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57039" cy="1355676"/>
            </a:xfrm>
            <a:custGeom>
              <a:avLst/>
              <a:gdLst/>
              <a:ahLst/>
              <a:cxnLst/>
              <a:rect l="l" t="t" r="r" b="b"/>
              <a:pathLst>
                <a:path w="4257039" h="1355676">
                  <a:moveTo>
                    <a:pt x="0" y="0"/>
                  </a:moveTo>
                  <a:lnTo>
                    <a:pt x="4257039" y="0"/>
                  </a:lnTo>
                  <a:lnTo>
                    <a:pt x="4257039" y="1355676"/>
                  </a:lnTo>
                  <a:lnTo>
                    <a:pt x="0" y="1355676"/>
                  </a:lnTo>
                  <a:close/>
                </a:path>
              </a:pathLst>
            </a:custGeom>
            <a:solidFill>
              <a:srgbClr val="E5F4F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257039" cy="1412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533117" y="5437420"/>
            <a:ext cx="3178510" cy="5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Roboto" panose="02000000000000000000"/>
              </a:rPr>
              <a:t>rareté de l'eau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1641" y="1104685"/>
            <a:ext cx="6523264" cy="1742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85"/>
              </a:lnSpc>
            </a:pPr>
            <a:r>
              <a:rPr lang="en-US" sz="4400">
                <a:solidFill>
                  <a:srgbClr val="005E80"/>
                </a:solidFill>
                <a:latin typeface="Roboto Bold" panose="02000000000000000000"/>
              </a:rPr>
              <a:t>Conclusions tirées de la prédiction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31414" y="5443047"/>
            <a:ext cx="3178510" cy="5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Roboto" panose="02000000000000000000"/>
              </a:rPr>
              <a:t>hausse des prix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74621" y="7259853"/>
            <a:ext cx="6828603" cy="5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Roboto" panose="02000000000000000000"/>
              </a:rPr>
              <a:t>Conséquences pour les consommateurs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99648" y="9678035"/>
            <a:ext cx="78835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444444"/>
                </a:solidFill>
                <a:latin typeface="Open Sans" panose="020B0606030504020204"/>
              </a:rPr>
              <a:t>18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60292" y="5437420"/>
            <a:ext cx="5763347" cy="5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Roboto" panose="02000000000000000000"/>
              </a:rPr>
              <a:t>Nécessité d'investissements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1414" y="7259853"/>
            <a:ext cx="6287621" cy="5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Roboto" panose="02000000000000000000"/>
              </a:rPr>
              <a:t>Incitation à la conservation de l'eau</a:t>
            </a:r>
          </a:p>
        </p:txBody>
      </p:sp>
      <p:sp>
        <p:nvSpPr>
          <p:cNvPr id="13" name="Freeform 13"/>
          <p:cNvSpPr/>
          <p:nvPr/>
        </p:nvSpPr>
        <p:spPr>
          <a:xfrm>
            <a:off x="706957" y="5462237"/>
            <a:ext cx="524407" cy="524407"/>
          </a:xfrm>
          <a:custGeom>
            <a:avLst/>
            <a:gdLst/>
            <a:ahLst/>
            <a:cxnLst/>
            <a:rect l="l" t="t" r="r" b="b"/>
            <a:pathLst>
              <a:path w="524407" h="524407">
                <a:moveTo>
                  <a:pt x="0" y="0"/>
                </a:moveTo>
                <a:lnTo>
                  <a:pt x="524407" y="0"/>
                </a:lnTo>
                <a:lnTo>
                  <a:pt x="524407" y="524407"/>
                </a:lnTo>
                <a:lnTo>
                  <a:pt x="0" y="524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06957" y="7242812"/>
            <a:ext cx="524407" cy="524407"/>
          </a:xfrm>
          <a:custGeom>
            <a:avLst/>
            <a:gdLst/>
            <a:ahLst/>
            <a:cxnLst/>
            <a:rect l="l" t="t" r="r" b="b"/>
            <a:pathLst>
              <a:path w="524407" h="524407">
                <a:moveTo>
                  <a:pt x="0" y="0"/>
                </a:moveTo>
                <a:lnTo>
                  <a:pt x="524407" y="0"/>
                </a:lnTo>
                <a:lnTo>
                  <a:pt x="524407" y="524407"/>
                </a:lnTo>
                <a:lnTo>
                  <a:pt x="0" y="524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608660" y="5462237"/>
            <a:ext cx="524407" cy="524407"/>
          </a:xfrm>
          <a:custGeom>
            <a:avLst/>
            <a:gdLst/>
            <a:ahLst/>
            <a:cxnLst/>
            <a:rect l="l" t="t" r="r" b="b"/>
            <a:pathLst>
              <a:path w="524407" h="524407">
                <a:moveTo>
                  <a:pt x="0" y="0"/>
                </a:moveTo>
                <a:lnTo>
                  <a:pt x="524407" y="0"/>
                </a:lnTo>
                <a:lnTo>
                  <a:pt x="524407" y="524407"/>
                </a:lnTo>
                <a:lnTo>
                  <a:pt x="0" y="524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849473" y="5420379"/>
            <a:ext cx="524407" cy="524407"/>
          </a:xfrm>
          <a:custGeom>
            <a:avLst/>
            <a:gdLst/>
            <a:ahLst/>
            <a:cxnLst/>
            <a:rect l="l" t="t" r="r" b="b"/>
            <a:pathLst>
              <a:path w="524407" h="524407">
                <a:moveTo>
                  <a:pt x="0" y="0"/>
                </a:moveTo>
                <a:lnTo>
                  <a:pt x="524406" y="0"/>
                </a:lnTo>
                <a:lnTo>
                  <a:pt x="524406" y="524407"/>
                </a:lnTo>
                <a:lnTo>
                  <a:pt x="0" y="524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919034" y="7242812"/>
            <a:ext cx="524407" cy="524407"/>
          </a:xfrm>
          <a:custGeom>
            <a:avLst/>
            <a:gdLst/>
            <a:ahLst/>
            <a:cxnLst/>
            <a:rect l="l" t="t" r="r" b="b"/>
            <a:pathLst>
              <a:path w="524407" h="524407">
                <a:moveTo>
                  <a:pt x="0" y="0"/>
                </a:moveTo>
                <a:lnTo>
                  <a:pt x="524407" y="0"/>
                </a:lnTo>
                <a:lnTo>
                  <a:pt x="524407" y="524407"/>
                </a:lnTo>
                <a:lnTo>
                  <a:pt x="0" y="524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5400000">
            <a:off x="-868015" y="1435582"/>
            <a:ext cx="1736030" cy="922266"/>
          </a:xfrm>
          <a:custGeom>
            <a:avLst/>
            <a:gdLst/>
            <a:ahLst/>
            <a:cxnLst/>
            <a:rect l="l" t="t" r="r" b="b"/>
            <a:pathLst>
              <a:path w="1736030" h="922266">
                <a:moveTo>
                  <a:pt x="0" y="0"/>
                </a:moveTo>
                <a:lnTo>
                  <a:pt x="1736030" y="0"/>
                </a:lnTo>
                <a:lnTo>
                  <a:pt x="1736030" y="922266"/>
                </a:lnTo>
                <a:lnTo>
                  <a:pt x="0" y="922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8766" y="1999426"/>
            <a:ext cx="1000581" cy="836551"/>
            <a:chOff x="0" y="0"/>
            <a:chExt cx="263527" cy="2203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3527" cy="220326"/>
            </a:xfrm>
            <a:custGeom>
              <a:avLst/>
              <a:gdLst/>
              <a:ahLst/>
              <a:cxnLst/>
              <a:rect l="l" t="t" r="r" b="b"/>
              <a:pathLst>
                <a:path w="263527" h="220326">
                  <a:moveTo>
                    <a:pt x="0" y="0"/>
                  </a:moveTo>
                  <a:lnTo>
                    <a:pt x="263527" y="0"/>
                  </a:lnTo>
                  <a:lnTo>
                    <a:pt x="263527" y="220326"/>
                  </a:lnTo>
                  <a:lnTo>
                    <a:pt x="0" y="220326"/>
                  </a:lnTo>
                  <a:close/>
                </a:path>
              </a:pathLst>
            </a:custGeom>
            <a:solidFill>
              <a:srgbClr val="005E8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63527" cy="277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4390"/>
            <a:ext cx="9144000" cy="10287000"/>
            <a:chOff x="0" y="0"/>
            <a:chExt cx="2408296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5E8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4082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18766" y="3378902"/>
            <a:ext cx="1000581" cy="836551"/>
            <a:chOff x="0" y="0"/>
            <a:chExt cx="263527" cy="2203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3527" cy="220326"/>
            </a:xfrm>
            <a:custGeom>
              <a:avLst/>
              <a:gdLst/>
              <a:ahLst/>
              <a:cxnLst/>
              <a:rect l="l" t="t" r="r" b="b"/>
              <a:pathLst>
                <a:path w="263527" h="220326">
                  <a:moveTo>
                    <a:pt x="0" y="0"/>
                  </a:moveTo>
                  <a:lnTo>
                    <a:pt x="263527" y="0"/>
                  </a:lnTo>
                  <a:lnTo>
                    <a:pt x="263527" y="220326"/>
                  </a:lnTo>
                  <a:lnTo>
                    <a:pt x="0" y="220326"/>
                  </a:lnTo>
                  <a:close/>
                </a:path>
              </a:pathLst>
            </a:custGeom>
            <a:solidFill>
              <a:srgbClr val="005E8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63527" cy="277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05768" y="6115629"/>
            <a:ext cx="1000581" cy="836551"/>
            <a:chOff x="0" y="0"/>
            <a:chExt cx="263527" cy="22032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3527" cy="220326"/>
            </a:xfrm>
            <a:custGeom>
              <a:avLst/>
              <a:gdLst/>
              <a:ahLst/>
              <a:cxnLst/>
              <a:rect l="l" t="t" r="r" b="b"/>
              <a:pathLst>
                <a:path w="263527" h="220326">
                  <a:moveTo>
                    <a:pt x="0" y="0"/>
                  </a:moveTo>
                  <a:lnTo>
                    <a:pt x="263527" y="0"/>
                  </a:lnTo>
                  <a:lnTo>
                    <a:pt x="263527" y="220326"/>
                  </a:lnTo>
                  <a:lnTo>
                    <a:pt x="0" y="220326"/>
                  </a:lnTo>
                  <a:close/>
                </a:path>
              </a:pathLst>
            </a:custGeom>
            <a:solidFill>
              <a:srgbClr val="D3EFF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63527" cy="277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06818" y="201103"/>
            <a:ext cx="6369652" cy="1236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403F44"/>
                </a:solidFill>
                <a:latin typeface="Roboto Bold" panose="02000000000000000000"/>
              </a:rPr>
              <a:t>Sommaire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05768" y="3502665"/>
            <a:ext cx="4597788" cy="5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Roboto" panose="02000000000000000000"/>
              </a:rPr>
              <a:t>Description du Sujet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05768" y="1894651"/>
            <a:ext cx="4597788" cy="1021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Roboto" panose="02000000000000000000"/>
              </a:rPr>
              <a:t>Processus de la realisation du projet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3144" y="2039875"/>
            <a:ext cx="971826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Roboto Bold" panose="02000000000000000000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3144" y="3419352"/>
            <a:ext cx="971826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Roboto Bold" panose="02000000000000000000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20146" y="6156079"/>
            <a:ext cx="971826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4444"/>
                </a:solidFill>
                <a:latin typeface="Roboto Bold" panose="02000000000000000000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702618" y="6165604"/>
            <a:ext cx="4597788" cy="5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Roboto" panose="02000000000000000000"/>
              </a:rPr>
              <a:t>La pluviométrie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205768" y="9066275"/>
            <a:ext cx="1000581" cy="836551"/>
            <a:chOff x="0" y="0"/>
            <a:chExt cx="263527" cy="22032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63527" cy="220326"/>
            </a:xfrm>
            <a:custGeom>
              <a:avLst/>
              <a:gdLst/>
              <a:ahLst/>
              <a:cxnLst/>
              <a:rect l="l" t="t" r="r" b="b"/>
              <a:pathLst>
                <a:path w="263527" h="220326">
                  <a:moveTo>
                    <a:pt x="0" y="0"/>
                  </a:moveTo>
                  <a:lnTo>
                    <a:pt x="263527" y="0"/>
                  </a:lnTo>
                  <a:lnTo>
                    <a:pt x="263527" y="220326"/>
                  </a:lnTo>
                  <a:lnTo>
                    <a:pt x="0" y="220326"/>
                  </a:lnTo>
                  <a:close/>
                </a:path>
              </a:pathLst>
            </a:custGeom>
            <a:solidFill>
              <a:srgbClr val="D3EFF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263527" cy="277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824724" y="340995"/>
            <a:ext cx="1000581" cy="836551"/>
            <a:chOff x="0" y="0"/>
            <a:chExt cx="263527" cy="22032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63527" cy="220326"/>
            </a:xfrm>
            <a:custGeom>
              <a:avLst/>
              <a:gdLst/>
              <a:ahLst/>
              <a:cxnLst/>
              <a:rect l="l" t="t" r="r" b="b"/>
              <a:pathLst>
                <a:path w="263527" h="220326">
                  <a:moveTo>
                    <a:pt x="0" y="0"/>
                  </a:moveTo>
                  <a:lnTo>
                    <a:pt x="263527" y="0"/>
                  </a:lnTo>
                  <a:lnTo>
                    <a:pt x="263527" y="220326"/>
                  </a:lnTo>
                  <a:lnTo>
                    <a:pt x="0" y="220326"/>
                  </a:lnTo>
                  <a:close/>
                </a:path>
              </a:pathLst>
            </a:custGeom>
            <a:solidFill>
              <a:srgbClr val="D3EFFB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263527" cy="277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685767" y="9009125"/>
            <a:ext cx="4764091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 panose="02000000000000000000"/>
              </a:rPr>
              <a:t>Rapport entre les précipitations et le remplissage des barrages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702618" y="7566481"/>
            <a:ext cx="4597788" cy="5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Roboto" panose="02000000000000000000"/>
              </a:rPr>
              <a:t>Remplissage des barrages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220146" y="9106724"/>
            <a:ext cx="971826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4444"/>
                </a:solidFill>
                <a:latin typeface="Roboto Bold" panose="02000000000000000000"/>
              </a:rPr>
              <a:t>06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839102" y="381445"/>
            <a:ext cx="971826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03F44"/>
                </a:solidFill>
                <a:latin typeface="Roboto Bold" panose="02000000000000000000"/>
              </a:rPr>
              <a:t>07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205768" y="7609405"/>
            <a:ext cx="1000581" cy="836551"/>
            <a:chOff x="0" y="0"/>
            <a:chExt cx="263527" cy="22032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63527" cy="220326"/>
            </a:xfrm>
            <a:custGeom>
              <a:avLst/>
              <a:gdLst/>
              <a:ahLst/>
              <a:cxnLst/>
              <a:rect l="l" t="t" r="r" b="b"/>
              <a:pathLst>
                <a:path w="263527" h="220326">
                  <a:moveTo>
                    <a:pt x="0" y="0"/>
                  </a:moveTo>
                  <a:lnTo>
                    <a:pt x="263527" y="0"/>
                  </a:lnTo>
                  <a:lnTo>
                    <a:pt x="263527" y="220326"/>
                  </a:lnTo>
                  <a:lnTo>
                    <a:pt x="0" y="220326"/>
                  </a:lnTo>
                  <a:close/>
                </a:path>
              </a:pathLst>
            </a:custGeom>
            <a:solidFill>
              <a:srgbClr val="D3EFFB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263527" cy="277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220146" y="7649855"/>
            <a:ext cx="971826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4444"/>
                </a:solidFill>
                <a:latin typeface="Roboto Bold" panose="02000000000000000000"/>
              </a:rPr>
              <a:t>05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221284" y="4829753"/>
            <a:ext cx="6541716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 dirty="0" err="1">
                <a:solidFill>
                  <a:srgbClr val="000000"/>
                </a:solidFill>
                <a:latin typeface="Roboto" panose="02000000000000000000"/>
              </a:rPr>
              <a:t>Analyse</a:t>
            </a:r>
            <a:r>
              <a:rPr lang="en-US" sz="2900" dirty="0">
                <a:solidFill>
                  <a:srgbClr val="000000"/>
                </a:solidFill>
                <a:latin typeface="Roboto" panose="02000000000000000000"/>
              </a:rPr>
              <a:t> </a:t>
            </a:r>
            <a:r>
              <a:rPr lang="en-US" sz="2900" dirty="0" smtClean="0">
                <a:solidFill>
                  <a:srgbClr val="000000"/>
                </a:solidFill>
                <a:latin typeface="Roboto" panose="02000000000000000000"/>
              </a:rPr>
              <a:t>et </a:t>
            </a:r>
            <a:r>
              <a:rPr lang="en-US" sz="2900" dirty="0" err="1" smtClean="0">
                <a:solidFill>
                  <a:srgbClr val="000000"/>
                </a:solidFill>
                <a:latin typeface="Roboto" panose="02000000000000000000"/>
              </a:rPr>
              <a:t>Visualisation</a:t>
            </a:r>
            <a:r>
              <a:rPr lang="en-US" sz="2900" dirty="0" smtClean="0">
                <a:solidFill>
                  <a:srgbClr val="000000"/>
                </a:solidFill>
                <a:latin typeface="Roboto" panose="02000000000000000000"/>
              </a:rPr>
              <a:t> </a:t>
            </a:r>
            <a:r>
              <a:rPr lang="en-US" sz="2900" dirty="0">
                <a:solidFill>
                  <a:srgbClr val="000000"/>
                </a:solidFill>
                <a:latin typeface="Roboto" panose="02000000000000000000"/>
              </a:rPr>
              <a:t>des </a:t>
            </a:r>
            <a:r>
              <a:rPr lang="en-US" sz="2900" dirty="0" err="1" smtClean="0">
                <a:solidFill>
                  <a:srgbClr val="000000"/>
                </a:solidFill>
                <a:latin typeface="Roboto" panose="02000000000000000000"/>
              </a:rPr>
              <a:t>Données</a:t>
            </a:r>
            <a:r>
              <a:rPr lang="en-US" sz="2900" dirty="0" smtClean="0">
                <a:solidFill>
                  <a:srgbClr val="000000"/>
                </a:solidFill>
                <a:latin typeface="Roboto" panose="02000000000000000000"/>
              </a:rPr>
              <a:t> &amp; interpretation des </a:t>
            </a:r>
            <a:r>
              <a:rPr lang="en-US" sz="2900" dirty="0" err="1" smtClean="0">
                <a:solidFill>
                  <a:srgbClr val="000000"/>
                </a:solidFill>
                <a:latin typeface="Roboto" panose="02000000000000000000"/>
              </a:rPr>
              <a:t>résultats</a:t>
            </a:r>
            <a:endParaRPr lang="en-US" sz="2900" dirty="0">
              <a:solidFill>
                <a:srgbClr val="000000"/>
              </a:solidFill>
              <a:latin typeface="Roboto" panose="02000000000000000000"/>
            </a:endParaRPr>
          </a:p>
        </p:txBody>
      </p:sp>
      <p:grpSp>
        <p:nvGrpSpPr>
          <p:cNvPr id="36" name="Group 36"/>
          <p:cNvGrpSpPr/>
          <p:nvPr/>
        </p:nvGrpSpPr>
        <p:grpSpPr>
          <a:xfrm>
            <a:off x="833144" y="4872678"/>
            <a:ext cx="1000581" cy="836551"/>
            <a:chOff x="0" y="0"/>
            <a:chExt cx="263527" cy="22032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63527" cy="220326"/>
            </a:xfrm>
            <a:custGeom>
              <a:avLst/>
              <a:gdLst/>
              <a:ahLst/>
              <a:cxnLst/>
              <a:rect l="l" t="t" r="r" b="b"/>
              <a:pathLst>
                <a:path w="263527" h="220326">
                  <a:moveTo>
                    <a:pt x="0" y="0"/>
                  </a:moveTo>
                  <a:lnTo>
                    <a:pt x="263527" y="0"/>
                  </a:lnTo>
                  <a:lnTo>
                    <a:pt x="263527" y="220326"/>
                  </a:lnTo>
                  <a:lnTo>
                    <a:pt x="0" y="220326"/>
                  </a:lnTo>
                  <a:close/>
                </a:path>
              </a:pathLst>
            </a:custGeom>
            <a:solidFill>
              <a:srgbClr val="005E80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263527" cy="277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847521" y="4913128"/>
            <a:ext cx="971826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DFDFE"/>
                </a:solidFill>
                <a:latin typeface="Roboto Bold" panose="02000000000000000000"/>
              </a:rPr>
              <a:t>03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324754" y="340172"/>
            <a:ext cx="4963246" cy="1021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DFDFE"/>
                </a:solidFill>
                <a:latin typeface="Roboto" panose="02000000000000000000"/>
              </a:rPr>
              <a:t>Repartition des utilisations principales de l’eau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11839102" y="1834772"/>
            <a:ext cx="1000581" cy="836551"/>
            <a:chOff x="0" y="0"/>
            <a:chExt cx="263527" cy="220326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63527" cy="220326"/>
            </a:xfrm>
            <a:custGeom>
              <a:avLst/>
              <a:gdLst/>
              <a:ahLst/>
              <a:cxnLst/>
              <a:rect l="l" t="t" r="r" b="b"/>
              <a:pathLst>
                <a:path w="263527" h="220326">
                  <a:moveTo>
                    <a:pt x="0" y="0"/>
                  </a:moveTo>
                  <a:lnTo>
                    <a:pt x="263527" y="0"/>
                  </a:lnTo>
                  <a:lnTo>
                    <a:pt x="263527" y="220326"/>
                  </a:lnTo>
                  <a:lnTo>
                    <a:pt x="0" y="220326"/>
                  </a:lnTo>
                  <a:close/>
                </a:path>
              </a:pathLst>
            </a:custGeom>
            <a:solidFill>
              <a:srgbClr val="D3EFFB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57150"/>
              <a:ext cx="263527" cy="277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1853479" y="1875221"/>
            <a:ext cx="971826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03F44"/>
                </a:solidFill>
                <a:latin typeface="Roboto Bold" panose="02000000000000000000"/>
              </a:rPr>
              <a:t>08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339131" y="1833948"/>
            <a:ext cx="4260373" cy="5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DFDFE"/>
                </a:solidFill>
                <a:latin typeface="Roboto" panose="02000000000000000000"/>
              </a:rPr>
              <a:t>Tarification de la SONEDE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1839102" y="3328548"/>
            <a:ext cx="1000581" cy="836551"/>
            <a:chOff x="0" y="0"/>
            <a:chExt cx="263527" cy="220326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63527" cy="220326"/>
            </a:xfrm>
            <a:custGeom>
              <a:avLst/>
              <a:gdLst/>
              <a:ahLst/>
              <a:cxnLst/>
              <a:rect l="l" t="t" r="r" b="b"/>
              <a:pathLst>
                <a:path w="263527" h="220326">
                  <a:moveTo>
                    <a:pt x="0" y="0"/>
                  </a:moveTo>
                  <a:lnTo>
                    <a:pt x="263527" y="0"/>
                  </a:lnTo>
                  <a:lnTo>
                    <a:pt x="263527" y="220326"/>
                  </a:lnTo>
                  <a:lnTo>
                    <a:pt x="0" y="220326"/>
                  </a:lnTo>
                  <a:close/>
                </a:path>
              </a:pathLst>
            </a:custGeom>
            <a:solidFill>
              <a:srgbClr val="D3EFFB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263527" cy="277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1853479" y="3368998"/>
            <a:ext cx="971826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03F44"/>
                </a:solidFill>
                <a:latin typeface="Roboto Bold" panose="02000000000000000000"/>
              </a:rPr>
              <a:t>09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339131" y="3327724"/>
            <a:ext cx="4260373" cy="5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DFDFE"/>
                </a:solidFill>
                <a:latin typeface="Roboto" panose="02000000000000000000"/>
              </a:rPr>
              <a:t>Production des céréales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10458930" y="4641349"/>
            <a:ext cx="1000581" cy="836551"/>
            <a:chOff x="0" y="0"/>
            <a:chExt cx="263527" cy="220326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263527" cy="220326"/>
            </a:xfrm>
            <a:custGeom>
              <a:avLst/>
              <a:gdLst/>
              <a:ahLst/>
              <a:cxnLst/>
              <a:rect l="l" t="t" r="r" b="b"/>
              <a:pathLst>
                <a:path w="263527" h="220326">
                  <a:moveTo>
                    <a:pt x="0" y="0"/>
                  </a:moveTo>
                  <a:lnTo>
                    <a:pt x="263527" y="0"/>
                  </a:lnTo>
                  <a:lnTo>
                    <a:pt x="263527" y="220326"/>
                  </a:lnTo>
                  <a:lnTo>
                    <a:pt x="0" y="220326"/>
                  </a:lnTo>
                  <a:close/>
                </a:path>
              </a:pathLst>
            </a:custGeom>
            <a:solidFill>
              <a:srgbClr val="FDFDFE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57150"/>
              <a:ext cx="263527" cy="277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10473307" y="4681799"/>
            <a:ext cx="971826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4444"/>
                </a:solidFill>
                <a:latin typeface="Roboto Bold" panose="02000000000000000000"/>
              </a:rPr>
              <a:t>10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1958959" y="4640525"/>
            <a:ext cx="4260373" cy="5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DFDFE"/>
                </a:solidFill>
                <a:latin typeface="Roboto" panose="02000000000000000000"/>
              </a:rPr>
              <a:t>Des prédictions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10473307" y="6154809"/>
            <a:ext cx="1000581" cy="836551"/>
            <a:chOff x="0" y="0"/>
            <a:chExt cx="263527" cy="220326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263527" cy="220326"/>
            </a:xfrm>
            <a:custGeom>
              <a:avLst/>
              <a:gdLst/>
              <a:ahLst/>
              <a:cxnLst/>
              <a:rect l="l" t="t" r="r" b="b"/>
              <a:pathLst>
                <a:path w="263527" h="220326">
                  <a:moveTo>
                    <a:pt x="0" y="0"/>
                  </a:moveTo>
                  <a:lnTo>
                    <a:pt x="263527" y="0"/>
                  </a:lnTo>
                  <a:lnTo>
                    <a:pt x="263527" y="220326"/>
                  </a:lnTo>
                  <a:lnTo>
                    <a:pt x="0" y="220326"/>
                  </a:lnTo>
                  <a:close/>
                </a:path>
              </a:pathLst>
            </a:custGeom>
            <a:solidFill>
              <a:srgbClr val="FDFDFE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57150"/>
              <a:ext cx="263527" cy="277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10487685" y="6195258"/>
            <a:ext cx="971826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4444"/>
                </a:solidFill>
                <a:latin typeface="Roboto Bold" panose="02000000000000000000"/>
              </a:rPr>
              <a:t>11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1973337" y="6153985"/>
            <a:ext cx="4260373" cy="5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DFDFE"/>
                </a:solidFill>
                <a:latin typeface="Roboto" panose="02000000000000000000"/>
              </a:rPr>
              <a:t>Solutions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10473307" y="7648585"/>
            <a:ext cx="1000581" cy="836551"/>
            <a:chOff x="0" y="0"/>
            <a:chExt cx="263527" cy="220326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263527" cy="220326"/>
            </a:xfrm>
            <a:custGeom>
              <a:avLst/>
              <a:gdLst/>
              <a:ahLst/>
              <a:cxnLst/>
              <a:rect l="l" t="t" r="r" b="b"/>
              <a:pathLst>
                <a:path w="263527" h="220326">
                  <a:moveTo>
                    <a:pt x="0" y="0"/>
                  </a:moveTo>
                  <a:lnTo>
                    <a:pt x="263527" y="0"/>
                  </a:lnTo>
                  <a:lnTo>
                    <a:pt x="263527" y="220326"/>
                  </a:lnTo>
                  <a:lnTo>
                    <a:pt x="0" y="220326"/>
                  </a:lnTo>
                  <a:close/>
                </a:path>
              </a:pathLst>
            </a:custGeom>
            <a:solidFill>
              <a:srgbClr val="FDFDFE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57150"/>
              <a:ext cx="263527" cy="277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10487685" y="7689035"/>
            <a:ext cx="971826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4444"/>
                </a:solidFill>
                <a:latin typeface="Roboto Bold" panose="02000000000000000000"/>
              </a:rPr>
              <a:t>12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1973337" y="7647761"/>
            <a:ext cx="4260373" cy="5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DFDFE"/>
                </a:solidFill>
                <a:latin typeface="Roboto" panose="02000000000000000000"/>
              </a:rPr>
              <a:t>Bibliographie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10487685" y="9162044"/>
            <a:ext cx="1000581" cy="836551"/>
            <a:chOff x="0" y="0"/>
            <a:chExt cx="263527" cy="220326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263527" cy="220326"/>
            </a:xfrm>
            <a:custGeom>
              <a:avLst/>
              <a:gdLst/>
              <a:ahLst/>
              <a:cxnLst/>
              <a:rect l="l" t="t" r="r" b="b"/>
              <a:pathLst>
                <a:path w="263527" h="220326">
                  <a:moveTo>
                    <a:pt x="0" y="0"/>
                  </a:moveTo>
                  <a:lnTo>
                    <a:pt x="263527" y="0"/>
                  </a:lnTo>
                  <a:lnTo>
                    <a:pt x="263527" y="220326"/>
                  </a:lnTo>
                  <a:lnTo>
                    <a:pt x="0" y="220326"/>
                  </a:lnTo>
                  <a:close/>
                </a:path>
              </a:pathLst>
            </a:custGeom>
            <a:solidFill>
              <a:srgbClr val="FDFDFE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57150"/>
              <a:ext cx="263527" cy="277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69" name="TextBox 69"/>
          <p:cNvSpPr txBox="1"/>
          <p:nvPr/>
        </p:nvSpPr>
        <p:spPr>
          <a:xfrm>
            <a:off x="10502062" y="9202494"/>
            <a:ext cx="971826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444444"/>
                </a:solidFill>
                <a:latin typeface="Roboto Bold" panose="02000000000000000000"/>
              </a:rPr>
              <a:t>13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1987714" y="9161221"/>
            <a:ext cx="4260373" cy="507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FDFDFE"/>
                </a:solidFill>
                <a:latin typeface="Roboto" panose="02000000000000000000"/>
              </a:rPr>
              <a:t>Conclusion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7874761" y="9558413"/>
            <a:ext cx="2469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DFDFE"/>
                </a:solidFill>
                <a:latin typeface="Open Sans" panose="020B0606030504020204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75" y="0"/>
            <a:ext cx="18291675" cy="10287000"/>
          </a:xfrm>
          <a:custGeom>
            <a:avLst/>
            <a:gdLst/>
            <a:ahLst/>
            <a:cxnLst/>
            <a:rect l="l" t="t" r="r" b="b"/>
            <a:pathLst>
              <a:path w="18291675" h="10287000">
                <a:moveTo>
                  <a:pt x="0" y="0"/>
                </a:moveTo>
                <a:lnTo>
                  <a:pt x="18291675" y="0"/>
                </a:lnTo>
                <a:lnTo>
                  <a:pt x="182916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3558119" y="2089784"/>
            <a:ext cx="11171761" cy="6107431"/>
          </a:xfrm>
          <a:custGeom>
            <a:avLst/>
            <a:gdLst/>
            <a:ahLst/>
            <a:cxnLst/>
            <a:rect l="l" t="t" r="r" b="b"/>
            <a:pathLst>
              <a:path w="11171761" h="6107431">
                <a:moveTo>
                  <a:pt x="0" y="0"/>
                </a:moveTo>
                <a:lnTo>
                  <a:pt x="11171762" y="0"/>
                </a:lnTo>
                <a:lnTo>
                  <a:pt x="11171762" y="6107432"/>
                </a:lnTo>
                <a:lnTo>
                  <a:pt x="0" y="61074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599033" y="3221624"/>
            <a:ext cx="735042" cy="1098911"/>
          </a:xfrm>
          <a:custGeom>
            <a:avLst/>
            <a:gdLst/>
            <a:ahLst/>
            <a:cxnLst/>
            <a:rect l="l" t="t" r="r" b="b"/>
            <a:pathLst>
              <a:path w="735042" h="1098911">
                <a:moveTo>
                  <a:pt x="0" y="0"/>
                </a:moveTo>
                <a:lnTo>
                  <a:pt x="735042" y="0"/>
                </a:lnTo>
                <a:lnTo>
                  <a:pt x="735042" y="1098911"/>
                </a:lnTo>
                <a:lnTo>
                  <a:pt x="0" y="10989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51111" y="2904305"/>
            <a:ext cx="10548266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0"/>
              </a:lnSpc>
            </a:pPr>
            <a:r>
              <a:rPr lang="en-US" sz="9000">
                <a:solidFill>
                  <a:srgbClr val="403F44"/>
                </a:solidFill>
                <a:latin typeface="Roboto Bold" panose="02000000000000000000"/>
              </a:rPr>
              <a:t>Solutions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3077" y="5064977"/>
            <a:ext cx="11588354" cy="5245345"/>
            <a:chOff x="0" y="0"/>
            <a:chExt cx="3052077" cy="13814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52077" cy="1381490"/>
            </a:xfrm>
            <a:custGeom>
              <a:avLst/>
              <a:gdLst/>
              <a:ahLst/>
              <a:cxnLst/>
              <a:rect l="l" t="t" r="r" b="b"/>
              <a:pathLst>
                <a:path w="3052077" h="1381490">
                  <a:moveTo>
                    <a:pt x="0" y="0"/>
                  </a:moveTo>
                  <a:lnTo>
                    <a:pt x="3052077" y="0"/>
                  </a:lnTo>
                  <a:lnTo>
                    <a:pt x="3052077" y="1381490"/>
                  </a:lnTo>
                  <a:lnTo>
                    <a:pt x="0" y="1381490"/>
                  </a:lnTo>
                  <a:close/>
                </a:path>
              </a:pathLst>
            </a:custGeom>
            <a:solidFill>
              <a:srgbClr val="D3EFF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052077" cy="1438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572491" y="5100638"/>
            <a:ext cx="7715509" cy="0"/>
          </a:xfrm>
          <a:prstGeom prst="line">
            <a:avLst/>
          </a:prstGeom>
          <a:ln w="857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400000">
            <a:off x="14623127" y="2550189"/>
            <a:ext cx="5186621" cy="0"/>
          </a:xfrm>
          <a:prstGeom prst="line">
            <a:avLst/>
          </a:prstGeom>
          <a:ln w="857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7259300" y="0"/>
            <a:ext cx="1028700" cy="5100638"/>
            <a:chOff x="0" y="0"/>
            <a:chExt cx="270933" cy="13433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1343378"/>
            </a:xfrm>
            <a:custGeom>
              <a:avLst/>
              <a:gdLst/>
              <a:ahLst/>
              <a:cxnLst/>
              <a:rect l="l" t="t" r="r" b="b"/>
              <a:pathLst>
                <a:path w="270933" h="1343378">
                  <a:moveTo>
                    <a:pt x="0" y="0"/>
                  </a:moveTo>
                  <a:lnTo>
                    <a:pt x="270933" y="0"/>
                  </a:lnTo>
                  <a:lnTo>
                    <a:pt x="270933" y="1343378"/>
                  </a:lnTo>
                  <a:lnTo>
                    <a:pt x="0" y="1343378"/>
                  </a:lnTo>
                  <a:close/>
                </a:path>
              </a:pathLst>
            </a:custGeom>
            <a:solidFill>
              <a:srgbClr val="005E8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70933" cy="1400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187121" y="35660"/>
            <a:ext cx="5029317" cy="5029317"/>
          </a:xfrm>
          <a:custGeom>
            <a:avLst/>
            <a:gdLst/>
            <a:ahLst/>
            <a:cxnLst/>
            <a:rect l="l" t="t" r="r" b="b"/>
            <a:pathLst>
              <a:path w="5029317" h="5029317">
                <a:moveTo>
                  <a:pt x="0" y="0"/>
                </a:moveTo>
                <a:lnTo>
                  <a:pt x="5029317" y="0"/>
                </a:lnTo>
                <a:lnTo>
                  <a:pt x="5029317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435650" y="5041655"/>
            <a:ext cx="9852350" cy="5620892"/>
          </a:xfrm>
          <a:custGeom>
            <a:avLst/>
            <a:gdLst/>
            <a:ahLst/>
            <a:cxnLst/>
            <a:rect l="l" t="t" r="r" b="b"/>
            <a:pathLst>
              <a:path w="9852350" h="5620892">
                <a:moveTo>
                  <a:pt x="0" y="0"/>
                </a:moveTo>
                <a:lnTo>
                  <a:pt x="9852350" y="0"/>
                </a:lnTo>
                <a:lnTo>
                  <a:pt x="9852350" y="5620892"/>
                </a:lnTo>
                <a:lnTo>
                  <a:pt x="0" y="5620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249101" y="1542270"/>
            <a:ext cx="5796255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Roboto" panose="02000000000000000000"/>
              </a:rPr>
              <a:t>Kumulus ,machine capable de produire jusqu'à 30 litres d'eau potable par jour, même en plein désert 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49101" y="6532443"/>
            <a:ext cx="5326584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Roboto" panose="02000000000000000000"/>
              </a:rPr>
              <a:t>millions de boules en plastique dans les réservoirs d'eau pour lutter contre l'évaporation.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99648" y="9678035"/>
            <a:ext cx="78835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444444"/>
                </a:solidFill>
                <a:latin typeface="Open Sans" panose="020B0606030504020204"/>
              </a:rPr>
              <a:t>20</a:t>
            </a:r>
          </a:p>
        </p:txBody>
      </p:sp>
      <p:sp>
        <p:nvSpPr>
          <p:cNvPr id="15" name="Freeform 15"/>
          <p:cNvSpPr/>
          <p:nvPr/>
        </p:nvSpPr>
        <p:spPr>
          <a:xfrm>
            <a:off x="1209086" y="1599420"/>
            <a:ext cx="524407" cy="524407"/>
          </a:xfrm>
          <a:custGeom>
            <a:avLst/>
            <a:gdLst/>
            <a:ahLst/>
            <a:cxnLst/>
            <a:rect l="l" t="t" r="r" b="b"/>
            <a:pathLst>
              <a:path w="524407" h="524407">
                <a:moveTo>
                  <a:pt x="0" y="0"/>
                </a:moveTo>
                <a:lnTo>
                  <a:pt x="524407" y="0"/>
                </a:lnTo>
                <a:lnTo>
                  <a:pt x="524407" y="524407"/>
                </a:lnTo>
                <a:lnTo>
                  <a:pt x="0" y="524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09086" y="6589593"/>
            <a:ext cx="524407" cy="524407"/>
          </a:xfrm>
          <a:custGeom>
            <a:avLst/>
            <a:gdLst/>
            <a:ahLst/>
            <a:cxnLst/>
            <a:rect l="l" t="t" r="r" b="b"/>
            <a:pathLst>
              <a:path w="524407" h="524407">
                <a:moveTo>
                  <a:pt x="0" y="0"/>
                </a:moveTo>
                <a:lnTo>
                  <a:pt x="524407" y="0"/>
                </a:lnTo>
                <a:lnTo>
                  <a:pt x="524407" y="524407"/>
                </a:lnTo>
                <a:lnTo>
                  <a:pt x="0" y="524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054000"/>
            <a:ext cx="11588354" cy="4233000"/>
            <a:chOff x="0" y="0"/>
            <a:chExt cx="3052077" cy="1114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52077" cy="1114864"/>
            </a:xfrm>
            <a:custGeom>
              <a:avLst/>
              <a:gdLst/>
              <a:ahLst/>
              <a:cxnLst/>
              <a:rect l="l" t="t" r="r" b="b"/>
              <a:pathLst>
                <a:path w="3052077" h="1114864">
                  <a:moveTo>
                    <a:pt x="0" y="0"/>
                  </a:moveTo>
                  <a:lnTo>
                    <a:pt x="3052077" y="0"/>
                  </a:lnTo>
                  <a:lnTo>
                    <a:pt x="3052077" y="1114864"/>
                  </a:lnTo>
                  <a:lnTo>
                    <a:pt x="0" y="1114864"/>
                  </a:lnTo>
                  <a:close/>
                </a:path>
              </a:pathLst>
            </a:custGeom>
            <a:solidFill>
              <a:srgbClr val="D3EFF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052077" cy="1172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572491" y="5100638"/>
            <a:ext cx="7715509" cy="0"/>
          </a:xfrm>
          <a:prstGeom prst="line">
            <a:avLst/>
          </a:prstGeom>
          <a:ln w="857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400000">
            <a:off x="14623127" y="2550189"/>
            <a:ext cx="5186621" cy="0"/>
          </a:xfrm>
          <a:prstGeom prst="line">
            <a:avLst/>
          </a:prstGeom>
          <a:ln w="857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7259300" y="0"/>
            <a:ext cx="1028700" cy="6241002"/>
            <a:chOff x="0" y="0"/>
            <a:chExt cx="270933" cy="16437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1643721"/>
            </a:xfrm>
            <a:custGeom>
              <a:avLst/>
              <a:gdLst/>
              <a:ahLst/>
              <a:cxnLst/>
              <a:rect l="l" t="t" r="r" b="b"/>
              <a:pathLst>
                <a:path w="270933" h="1643721">
                  <a:moveTo>
                    <a:pt x="0" y="0"/>
                  </a:moveTo>
                  <a:lnTo>
                    <a:pt x="270933" y="0"/>
                  </a:lnTo>
                  <a:lnTo>
                    <a:pt x="270933" y="1643721"/>
                  </a:lnTo>
                  <a:lnTo>
                    <a:pt x="0" y="1643721"/>
                  </a:lnTo>
                  <a:close/>
                </a:path>
              </a:pathLst>
            </a:custGeom>
            <a:solidFill>
              <a:srgbClr val="005E8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70933" cy="17008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214747" y="0"/>
            <a:ext cx="9306016" cy="6054259"/>
          </a:xfrm>
          <a:custGeom>
            <a:avLst/>
            <a:gdLst/>
            <a:ahLst/>
            <a:cxnLst/>
            <a:rect l="l" t="t" r="r" b="b"/>
            <a:pathLst>
              <a:path w="9306016" h="6054259">
                <a:moveTo>
                  <a:pt x="0" y="0"/>
                </a:moveTo>
                <a:lnTo>
                  <a:pt x="9306016" y="0"/>
                </a:lnTo>
                <a:lnTo>
                  <a:pt x="9306016" y="6054259"/>
                </a:lnTo>
                <a:lnTo>
                  <a:pt x="0" y="6054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214747" y="6054000"/>
            <a:ext cx="10073253" cy="4197189"/>
          </a:xfrm>
          <a:custGeom>
            <a:avLst/>
            <a:gdLst/>
            <a:ahLst/>
            <a:cxnLst/>
            <a:rect l="l" t="t" r="r" b="b"/>
            <a:pathLst>
              <a:path w="10073253" h="4197189">
                <a:moveTo>
                  <a:pt x="0" y="0"/>
                </a:moveTo>
                <a:lnTo>
                  <a:pt x="10073253" y="0"/>
                </a:lnTo>
                <a:lnTo>
                  <a:pt x="10073253" y="4197188"/>
                </a:lnTo>
                <a:lnTo>
                  <a:pt x="0" y="4197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560066" y="1542270"/>
            <a:ext cx="3996159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 spc="-27">
                <a:solidFill>
                  <a:srgbClr val="000000"/>
                </a:solidFill>
                <a:latin typeface="Roboto" panose="02000000000000000000"/>
              </a:rPr>
              <a:t>Dessaler l’eau de mer pour la rendre potable</a:t>
            </a:r>
          </a:p>
          <a:p>
            <a:pPr>
              <a:lnSpc>
                <a:spcPts val="3780"/>
              </a:lnSpc>
            </a:pPr>
            <a:endParaRPr lang="en-US" sz="2700" spc="-27">
              <a:solidFill>
                <a:srgbClr val="000000"/>
              </a:solidFill>
              <a:latin typeface="Roboto" panose="020000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60066" y="6657139"/>
            <a:ext cx="3996159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Roboto" panose="02000000000000000000"/>
              </a:rPr>
              <a:t>UNE SERRE MAISON</a:t>
            </a:r>
          </a:p>
          <a:p>
            <a:pPr>
              <a:lnSpc>
                <a:spcPts val="3780"/>
              </a:lnSpc>
            </a:pPr>
            <a:endParaRPr lang="en-US" sz="2700">
              <a:solidFill>
                <a:srgbClr val="000000"/>
              </a:solidFill>
              <a:latin typeface="Roboto" panose="020000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499648" y="9678035"/>
            <a:ext cx="78835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DFDFE"/>
                </a:solidFill>
                <a:latin typeface="Open Sans" panose="020B0606030504020204"/>
              </a:rPr>
              <a:t>21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87083" y="1503505"/>
            <a:ext cx="524407" cy="524407"/>
          </a:xfrm>
          <a:custGeom>
            <a:avLst/>
            <a:gdLst/>
            <a:ahLst/>
            <a:cxnLst/>
            <a:rect l="l" t="t" r="r" b="b"/>
            <a:pathLst>
              <a:path w="524407" h="524407">
                <a:moveTo>
                  <a:pt x="0" y="0"/>
                </a:moveTo>
                <a:lnTo>
                  <a:pt x="524407" y="0"/>
                </a:lnTo>
                <a:lnTo>
                  <a:pt x="524407" y="524407"/>
                </a:lnTo>
                <a:lnTo>
                  <a:pt x="0" y="524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87083" y="6631842"/>
            <a:ext cx="524407" cy="524407"/>
          </a:xfrm>
          <a:custGeom>
            <a:avLst/>
            <a:gdLst/>
            <a:ahLst/>
            <a:cxnLst/>
            <a:rect l="l" t="t" r="r" b="b"/>
            <a:pathLst>
              <a:path w="524407" h="524407">
                <a:moveTo>
                  <a:pt x="0" y="0"/>
                </a:moveTo>
                <a:lnTo>
                  <a:pt x="524407" y="0"/>
                </a:lnTo>
                <a:lnTo>
                  <a:pt x="524407" y="524407"/>
                </a:lnTo>
                <a:lnTo>
                  <a:pt x="0" y="524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-868015" y="1435582"/>
            <a:ext cx="1736030" cy="922266"/>
          </a:xfrm>
          <a:custGeom>
            <a:avLst/>
            <a:gdLst/>
            <a:ahLst/>
            <a:cxnLst/>
            <a:rect l="l" t="t" r="r" b="b"/>
            <a:pathLst>
              <a:path w="1736030" h="922266">
                <a:moveTo>
                  <a:pt x="0" y="0"/>
                </a:moveTo>
                <a:lnTo>
                  <a:pt x="1736030" y="0"/>
                </a:lnTo>
                <a:lnTo>
                  <a:pt x="1736030" y="922266"/>
                </a:lnTo>
                <a:lnTo>
                  <a:pt x="0" y="9222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440337" cy="7565571"/>
            <a:chOff x="0" y="0"/>
            <a:chExt cx="2486344" cy="19925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6344" cy="1992579"/>
            </a:xfrm>
            <a:custGeom>
              <a:avLst/>
              <a:gdLst/>
              <a:ahLst/>
              <a:cxnLst/>
              <a:rect l="l" t="t" r="r" b="b"/>
              <a:pathLst>
                <a:path w="2486344" h="1992579">
                  <a:moveTo>
                    <a:pt x="0" y="0"/>
                  </a:moveTo>
                  <a:lnTo>
                    <a:pt x="2486344" y="0"/>
                  </a:lnTo>
                  <a:lnTo>
                    <a:pt x="2486344" y="1992579"/>
                  </a:lnTo>
                  <a:lnTo>
                    <a:pt x="0" y="1992579"/>
                  </a:lnTo>
                  <a:close/>
                </a:path>
              </a:pathLst>
            </a:custGeom>
            <a:solidFill>
              <a:srgbClr val="D3EFF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486344" cy="20497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565571"/>
            <a:ext cx="9440337" cy="2721429"/>
            <a:chOff x="0" y="0"/>
            <a:chExt cx="2486344" cy="7167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86344" cy="716755"/>
            </a:xfrm>
            <a:custGeom>
              <a:avLst/>
              <a:gdLst/>
              <a:ahLst/>
              <a:cxnLst/>
              <a:rect l="l" t="t" r="r" b="b"/>
              <a:pathLst>
                <a:path w="2486344" h="716755">
                  <a:moveTo>
                    <a:pt x="0" y="0"/>
                  </a:moveTo>
                  <a:lnTo>
                    <a:pt x="2486344" y="0"/>
                  </a:lnTo>
                  <a:lnTo>
                    <a:pt x="2486344" y="716755"/>
                  </a:lnTo>
                  <a:lnTo>
                    <a:pt x="0" y="716755"/>
                  </a:lnTo>
                  <a:close/>
                </a:path>
              </a:pathLst>
            </a:custGeom>
            <a:solidFill>
              <a:srgbClr val="005E8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486344" cy="773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40337" y="-42085"/>
            <a:ext cx="8847663" cy="10329085"/>
            <a:chOff x="0" y="0"/>
            <a:chExt cx="2330249" cy="27204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30249" cy="2720417"/>
            </a:xfrm>
            <a:custGeom>
              <a:avLst/>
              <a:gdLst/>
              <a:ahLst/>
              <a:cxnLst/>
              <a:rect l="l" t="t" r="r" b="b"/>
              <a:pathLst>
                <a:path w="2330249" h="2720417">
                  <a:moveTo>
                    <a:pt x="0" y="0"/>
                  </a:moveTo>
                  <a:lnTo>
                    <a:pt x="2330249" y="0"/>
                  </a:lnTo>
                  <a:lnTo>
                    <a:pt x="2330249" y="2720417"/>
                  </a:lnTo>
                  <a:lnTo>
                    <a:pt x="0" y="2720417"/>
                  </a:lnTo>
                  <a:close/>
                </a:path>
              </a:pathLst>
            </a:custGeom>
            <a:solidFill>
              <a:srgbClr val="005E8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330249" cy="2777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440337" y="0"/>
            <a:ext cx="8847663" cy="10287000"/>
          </a:xfrm>
          <a:custGeom>
            <a:avLst/>
            <a:gdLst/>
            <a:ahLst/>
            <a:cxnLst/>
            <a:rect l="l" t="t" r="r" b="b"/>
            <a:pathLst>
              <a:path w="8847663" h="10287000">
                <a:moveTo>
                  <a:pt x="0" y="0"/>
                </a:moveTo>
                <a:lnTo>
                  <a:pt x="8847663" y="0"/>
                </a:lnTo>
                <a:lnTo>
                  <a:pt x="88476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65823" r="-8360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059671" y="1512285"/>
            <a:ext cx="620720" cy="620720"/>
          </a:xfrm>
          <a:custGeom>
            <a:avLst/>
            <a:gdLst/>
            <a:ahLst/>
            <a:cxnLst/>
            <a:rect l="l" t="t" r="r" b="b"/>
            <a:pathLst>
              <a:path w="620720" h="620720">
                <a:moveTo>
                  <a:pt x="0" y="0"/>
                </a:moveTo>
                <a:lnTo>
                  <a:pt x="620720" y="0"/>
                </a:lnTo>
                <a:lnTo>
                  <a:pt x="620720" y="620720"/>
                </a:lnTo>
                <a:lnTo>
                  <a:pt x="0" y="620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38993" y="8104602"/>
            <a:ext cx="7362351" cy="913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Roboto Bold" panose="02000000000000000000"/>
              </a:rPr>
              <a:t>“ BIBLIOGRAPHIE 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32876" y="1471018"/>
            <a:ext cx="215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2500">
                <a:solidFill>
                  <a:srgbClr val="000000"/>
                </a:solidFill>
                <a:latin typeface="Roboto Bold" panose="02000000000000000000"/>
              </a:rPr>
              <a:t>AgriData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09064" y="2981826"/>
            <a:ext cx="215931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2500">
                <a:solidFill>
                  <a:srgbClr val="000000"/>
                </a:solidFill>
                <a:latin typeface="Roboto Bold" panose="02000000000000000000"/>
              </a:rPr>
              <a:t>Data.Gov.tn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34893" y="4774999"/>
            <a:ext cx="569919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2500">
                <a:solidFill>
                  <a:srgbClr val="000000"/>
                </a:solidFill>
                <a:latin typeface="Roboto Bold" panose="02000000000000000000"/>
              </a:rPr>
              <a:t>Ministère de l'agriculture, des ressources hydrauliques et de la pêche</a:t>
            </a:r>
          </a:p>
          <a:p>
            <a:pPr>
              <a:lnSpc>
                <a:spcPts val="3750"/>
              </a:lnSpc>
            </a:pPr>
            <a:endParaRPr lang="en-US" sz="2500">
              <a:solidFill>
                <a:srgbClr val="000000"/>
              </a:solidFill>
              <a:latin typeface="Roboto Bold" panose="020000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328278" y="1871068"/>
            <a:ext cx="3703558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2500" u="sng">
                <a:solidFill>
                  <a:srgbClr val="000000"/>
                </a:solidFill>
                <a:latin typeface="Roboto" panose="02000000000000000000"/>
                <a:hlinkClick r:id="rId5" tooltip="http://www.agridata.tn"/>
              </a:rPr>
              <a:t>http://www.agridata.tn/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04467" y="3381876"/>
            <a:ext cx="3727369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2500" u="sng">
                <a:solidFill>
                  <a:srgbClr val="000000"/>
                </a:solidFill>
                <a:latin typeface="Roboto" panose="02000000000000000000"/>
                <a:hlinkClick r:id="rId6" tooltip="https://data.gov.tn/fr/"/>
              </a:rPr>
              <a:t>https://Data.Gov.tn/fr/tn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34893" y="5660824"/>
            <a:ext cx="569919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0"/>
              </a:lnSpc>
            </a:pPr>
            <a:r>
              <a:rPr lang="en-US" sz="2500" u="sng">
                <a:solidFill>
                  <a:srgbClr val="000000"/>
                </a:solidFill>
                <a:latin typeface="Roboto" panose="02000000000000000000"/>
                <a:hlinkClick r:id="rId7" tooltip="http://www.agriculture.tn"/>
              </a:rPr>
              <a:t>http://www.agriculture.tn</a:t>
            </a:r>
            <a:endParaRPr lang="en-US" sz="2500" u="sng">
              <a:solidFill>
                <a:srgbClr val="000000"/>
              </a:solidFill>
              <a:latin typeface="Roboto" panose="02000000000000000000"/>
            </a:endParaRPr>
          </a:p>
          <a:p>
            <a:pPr>
              <a:lnSpc>
                <a:spcPts val="3750"/>
              </a:lnSpc>
            </a:pPr>
            <a:endParaRPr lang="en-US" sz="2500" u="sng">
              <a:solidFill>
                <a:srgbClr val="000000"/>
              </a:solidFill>
              <a:latin typeface="Roboto" panose="020000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499648" y="9678035"/>
            <a:ext cx="78835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444444"/>
                </a:solidFill>
                <a:latin typeface="Open Sans" panose="020B0606030504020204"/>
              </a:rPr>
              <a:t>22</a:t>
            </a:r>
          </a:p>
        </p:txBody>
      </p:sp>
      <p:sp>
        <p:nvSpPr>
          <p:cNvPr id="21" name="Freeform 21"/>
          <p:cNvSpPr/>
          <p:nvPr/>
        </p:nvSpPr>
        <p:spPr>
          <a:xfrm>
            <a:off x="2059671" y="4634178"/>
            <a:ext cx="620720" cy="620720"/>
          </a:xfrm>
          <a:custGeom>
            <a:avLst/>
            <a:gdLst/>
            <a:ahLst/>
            <a:cxnLst/>
            <a:rect l="l" t="t" r="r" b="b"/>
            <a:pathLst>
              <a:path w="620720" h="620720">
                <a:moveTo>
                  <a:pt x="0" y="0"/>
                </a:moveTo>
                <a:lnTo>
                  <a:pt x="620720" y="0"/>
                </a:lnTo>
                <a:lnTo>
                  <a:pt x="620720" y="620720"/>
                </a:lnTo>
                <a:lnTo>
                  <a:pt x="0" y="620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059671" y="3009604"/>
            <a:ext cx="620720" cy="620720"/>
          </a:xfrm>
          <a:custGeom>
            <a:avLst/>
            <a:gdLst/>
            <a:ahLst/>
            <a:cxnLst/>
            <a:rect l="l" t="t" r="r" b="b"/>
            <a:pathLst>
              <a:path w="620720" h="620720">
                <a:moveTo>
                  <a:pt x="0" y="0"/>
                </a:moveTo>
                <a:lnTo>
                  <a:pt x="620720" y="0"/>
                </a:lnTo>
                <a:lnTo>
                  <a:pt x="620720" y="620720"/>
                </a:lnTo>
                <a:lnTo>
                  <a:pt x="0" y="620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</a:blip>
            <a:stretch>
              <a:fillRect t="-9555" b="-9555"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2494189" y="1028700"/>
            <a:ext cx="13208269" cy="8933593"/>
          </a:xfrm>
          <a:custGeom>
            <a:avLst/>
            <a:gdLst/>
            <a:ahLst/>
            <a:cxnLst/>
            <a:rect l="l" t="t" r="r" b="b"/>
            <a:pathLst>
              <a:path w="13208269" h="8933593">
                <a:moveTo>
                  <a:pt x="0" y="0"/>
                </a:moveTo>
                <a:lnTo>
                  <a:pt x="13208269" y="0"/>
                </a:lnTo>
                <a:lnTo>
                  <a:pt x="13208269" y="8933593"/>
                </a:lnTo>
                <a:lnTo>
                  <a:pt x="0" y="89335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46572" y="3670485"/>
            <a:ext cx="15703503" cy="353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60"/>
              </a:lnSpc>
            </a:pPr>
            <a:r>
              <a:rPr lang="en-US" sz="5475" dirty="0" err="1">
                <a:solidFill>
                  <a:srgbClr val="FFFFFF"/>
                </a:solidFill>
                <a:latin typeface="Roboto Bold" panose="02000000000000000000"/>
              </a:rPr>
              <a:t>Mieux</a:t>
            </a:r>
            <a:r>
              <a:rPr lang="en-US" sz="5475" dirty="0">
                <a:solidFill>
                  <a:srgbClr val="FFFFFF"/>
                </a:solidFill>
                <a:latin typeface="Roboto Bold" panose="02000000000000000000"/>
              </a:rPr>
              <a:t> </a:t>
            </a:r>
            <a:r>
              <a:rPr lang="en-US" sz="5475" dirty="0" err="1">
                <a:solidFill>
                  <a:srgbClr val="FFFFFF"/>
                </a:solidFill>
                <a:latin typeface="Roboto Bold" panose="02000000000000000000"/>
              </a:rPr>
              <a:t>vaut</a:t>
            </a:r>
            <a:r>
              <a:rPr lang="en-US" sz="5475" dirty="0">
                <a:solidFill>
                  <a:srgbClr val="FFFFFF"/>
                </a:solidFill>
                <a:latin typeface="Roboto Bold" panose="02000000000000000000"/>
              </a:rPr>
              <a:t> </a:t>
            </a:r>
            <a:r>
              <a:rPr lang="en-US" sz="5475" dirty="0" err="1">
                <a:solidFill>
                  <a:srgbClr val="FFFFFF"/>
                </a:solidFill>
                <a:latin typeface="Roboto Bold" panose="02000000000000000000"/>
              </a:rPr>
              <a:t>prendre</a:t>
            </a:r>
            <a:r>
              <a:rPr lang="en-US" sz="5475" dirty="0">
                <a:solidFill>
                  <a:srgbClr val="FFFFFF"/>
                </a:solidFill>
                <a:latin typeface="Roboto Bold" panose="02000000000000000000"/>
              </a:rPr>
              <a:t> le </a:t>
            </a:r>
            <a:r>
              <a:rPr lang="en-US" sz="5475" dirty="0" err="1">
                <a:solidFill>
                  <a:srgbClr val="FFFFFF"/>
                </a:solidFill>
                <a:latin typeface="Roboto Bold" panose="02000000000000000000"/>
              </a:rPr>
              <a:t>changement</a:t>
            </a:r>
            <a:r>
              <a:rPr lang="en-US" sz="5475" dirty="0">
                <a:solidFill>
                  <a:srgbClr val="FFFFFF"/>
                </a:solidFill>
                <a:latin typeface="Roboto Bold" panose="02000000000000000000"/>
              </a:rPr>
              <a:t> par</a:t>
            </a:r>
          </a:p>
          <a:p>
            <a:pPr algn="ctr">
              <a:lnSpc>
                <a:spcPts val="7940"/>
              </a:lnSpc>
            </a:pPr>
            <a:r>
              <a:rPr lang="en-US" sz="5675" dirty="0">
                <a:solidFill>
                  <a:srgbClr val="FFFFFF"/>
                </a:solidFill>
                <a:latin typeface="Roboto Bold" panose="02000000000000000000"/>
              </a:rPr>
              <a:t> </a:t>
            </a:r>
            <a:r>
              <a:rPr lang="en-US" sz="5675" dirty="0">
                <a:solidFill>
                  <a:srgbClr val="FF3333"/>
                </a:solidFill>
                <a:latin typeface="Roboto Bold" panose="02000000000000000000"/>
              </a:rPr>
              <a:t>la main</a:t>
            </a:r>
            <a:r>
              <a:rPr lang="en-US" sz="5675" dirty="0">
                <a:solidFill>
                  <a:srgbClr val="FFFFFF"/>
                </a:solidFill>
                <a:latin typeface="Roboto Bold" panose="02000000000000000000"/>
              </a:rPr>
              <a:t> </a:t>
            </a:r>
            <a:r>
              <a:rPr lang="en-US" sz="5675" dirty="0" err="1">
                <a:solidFill>
                  <a:srgbClr val="FFFFFF"/>
                </a:solidFill>
                <a:latin typeface="Roboto Bold" panose="02000000000000000000"/>
              </a:rPr>
              <a:t>avant</a:t>
            </a:r>
            <a:r>
              <a:rPr lang="en-US" sz="5675" dirty="0">
                <a:solidFill>
                  <a:srgbClr val="FFFFFF"/>
                </a:solidFill>
                <a:latin typeface="Roboto Bold" panose="02000000000000000000"/>
              </a:rPr>
              <a:t> </a:t>
            </a:r>
            <a:r>
              <a:rPr lang="en-US" sz="5675" dirty="0" err="1">
                <a:solidFill>
                  <a:srgbClr val="FFFFFF"/>
                </a:solidFill>
                <a:latin typeface="Roboto Bold" panose="02000000000000000000"/>
              </a:rPr>
              <a:t>qu’il</a:t>
            </a:r>
            <a:r>
              <a:rPr lang="en-US" sz="5675" dirty="0">
                <a:solidFill>
                  <a:srgbClr val="FFFFFF"/>
                </a:solidFill>
                <a:latin typeface="Roboto Bold" panose="02000000000000000000"/>
              </a:rPr>
              <a:t> ne nous </a:t>
            </a:r>
            <a:r>
              <a:rPr lang="en-US" sz="5675" dirty="0" err="1">
                <a:solidFill>
                  <a:srgbClr val="FFFFFF"/>
                </a:solidFill>
                <a:latin typeface="Roboto Bold" panose="02000000000000000000"/>
              </a:rPr>
              <a:t>prenne</a:t>
            </a:r>
            <a:r>
              <a:rPr lang="en-US" sz="5675" dirty="0">
                <a:solidFill>
                  <a:srgbClr val="FFFFFF"/>
                </a:solidFill>
                <a:latin typeface="Roboto Bold" panose="02000000000000000000"/>
              </a:rPr>
              <a:t> par </a:t>
            </a:r>
            <a:r>
              <a:rPr lang="en-US" sz="5675" dirty="0">
                <a:solidFill>
                  <a:srgbClr val="FF3333"/>
                </a:solidFill>
                <a:latin typeface="Roboto Bold" panose="02000000000000000000"/>
              </a:rPr>
              <a:t>la gorge</a:t>
            </a:r>
          </a:p>
          <a:p>
            <a:pPr>
              <a:lnSpc>
                <a:spcPts val="7660"/>
              </a:lnSpc>
            </a:pPr>
            <a:endParaRPr lang="en-US" sz="5675" dirty="0">
              <a:solidFill>
                <a:srgbClr val="FF3333"/>
              </a:solidFill>
              <a:latin typeface="Roboto Bold" panose="02000000000000000000"/>
            </a:endParaRPr>
          </a:p>
          <a:p>
            <a:pPr algn="r">
              <a:lnSpc>
                <a:spcPts val="4720"/>
              </a:lnSpc>
            </a:pPr>
            <a:r>
              <a:rPr lang="en-US" sz="3375" dirty="0">
                <a:solidFill>
                  <a:srgbClr val="FFFFFF"/>
                </a:solidFill>
                <a:latin typeface="Roboto Bold" panose="02000000000000000000"/>
              </a:rPr>
              <a:t>Winston Churchill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499648" y="9678035"/>
            <a:ext cx="78835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777872"/>
                </a:solidFill>
                <a:latin typeface="Open Sans" panose="020B0606030504020204"/>
              </a:rPr>
              <a:t>23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197389" y="2356556"/>
            <a:ext cx="2830286" cy="1212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Roboto Bold" panose="02000000000000000000"/>
              </a:rPr>
              <a:t>MERCI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306918" y="3931313"/>
            <a:ext cx="11402182" cy="1060440"/>
            <a:chOff x="0" y="0"/>
            <a:chExt cx="3003044" cy="2792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03044" cy="279293"/>
            </a:xfrm>
            <a:custGeom>
              <a:avLst/>
              <a:gdLst/>
              <a:ahLst/>
              <a:cxnLst/>
              <a:rect l="l" t="t" r="r" b="b"/>
              <a:pathLst>
                <a:path w="3003044" h="279293">
                  <a:moveTo>
                    <a:pt x="0" y="0"/>
                  </a:moveTo>
                  <a:lnTo>
                    <a:pt x="3003044" y="0"/>
                  </a:lnTo>
                  <a:lnTo>
                    <a:pt x="3003044" y="279293"/>
                  </a:lnTo>
                  <a:lnTo>
                    <a:pt x="0" y="279293"/>
                  </a:lnTo>
                  <a:close/>
                </a:path>
              </a:pathLst>
            </a:custGeom>
            <a:solidFill>
              <a:srgbClr val="EFEBE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003044" cy="336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94979" y="3778913"/>
            <a:ext cx="11197932" cy="1212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00"/>
              </a:lnSpc>
            </a:pPr>
            <a:r>
              <a:rPr lang="en-US" sz="7000">
                <a:solidFill>
                  <a:srgbClr val="005E80"/>
                </a:solidFill>
                <a:latin typeface="Roboto Bold" panose="02000000000000000000"/>
              </a:rPr>
              <a:t>POUR VOTRE ATTENTION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7873" y="7192422"/>
            <a:ext cx="3301546" cy="1901606"/>
            <a:chOff x="0" y="0"/>
            <a:chExt cx="928401" cy="5347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l="l" t="t" r="r" b="b"/>
              <a:pathLst>
                <a:path w="928401" h="534735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4FCD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928401" cy="6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00"/>
                </a:lnSpc>
              </a:pPr>
              <a:r>
                <a:rPr lang="en-US" sz="4000" spc="199">
                  <a:solidFill>
                    <a:srgbClr val="FFFFFF"/>
                  </a:solidFill>
                  <a:latin typeface="Aileron Ultra-Bold" panose="00000A00000000000000"/>
                </a:rPr>
                <a:t>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2926224" y="8515987"/>
            <a:ext cx="603195" cy="578041"/>
            <a:chOff x="0" y="0"/>
            <a:chExt cx="6350000" cy="63398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B6B4">
                <a:alpha val="49804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926224" y="6614381"/>
            <a:ext cx="3301546" cy="1901606"/>
            <a:chOff x="0" y="0"/>
            <a:chExt cx="928401" cy="5347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l="l" t="t" r="r" b="b"/>
              <a:pathLst>
                <a:path w="928401" h="534735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18B6B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928401" cy="6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00"/>
                </a:lnSpc>
              </a:pPr>
              <a:r>
                <a:rPr lang="en-US" sz="4000" spc="199">
                  <a:solidFill>
                    <a:srgbClr val="FFFFFF"/>
                  </a:solidFill>
                  <a:latin typeface="Aileron Ultra-Bold" panose="00000A00000000000000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673029" y="6036339"/>
            <a:ext cx="3301546" cy="1901606"/>
            <a:chOff x="0" y="0"/>
            <a:chExt cx="928401" cy="5347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l="l" t="t" r="r" b="b"/>
              <a:pathLst>
                <a:path w="928401" h="534735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928401" cy="6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00"/>
                </a:lnSpc>
              </a:pPr>
              <a:r>
                <a:rPr lang="en-US" sz="4000" spc="199">
                  <a:solidFill>
                    <a:srgbClr val="FFFFFF"/>
                  </a:solidFill>
                  <a:latin typeface="Aileron Ultra-Bold" panose="00000A00000000000000"/>
                </a:rPr>
                <a:t>3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395608" y="5482368"/>
            <a:ext cx="3301546" cy="1901606"/>
            <a:chOff x="0" y="0"/>
            <a:chExt cx="928401" cy="53473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l="l" t="t" r="r" b="b"/>
              <a:pathLst>
                <a:path w="928401" h="534735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928401" cy="6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00"/>
                </a:lnSpc>
              </a:pPr>
              <a:r>
                <a:rPr lang="en-US" sz="4000" spc="199">
                  <a:solidFill>
                    <a:srgbClr val="FFFFFF"/>
                  </a:solidFill>
                  <a:latin typeface="Aileron Ultra-Bold" panose="00000A00000000000000"/>
                </a:rPr>
                <a:t>4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8386686" y="7359904"/>
            <a:ext cx="578968" cy="578041"/>
            <a:chOff x="0" y="0"/>
            <a:chExt cx="6350000" cy="63398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>
                <a:alpha val="49804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 rot="-10800000">
            <a:off x="5657723" y="7937946"/>
            <a:ext cx="578968" cy="578041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C9EF">
                <a:alpha val="49804"/>
              </a:srgbClr>
            </a:solidFill>
          </p:spPr>
        </p:sp>
      </p:grpSp>
      <p:grpSp>
        <p:nvGrpSpPr>
          <p:cNvPr id="20" name="Group 20"/>
          <p:cNvGrpSpPr/>
          <p:nvPr/>
        </p:nvGrpSpPr>
        <p:grpSpPr>
          <a:xfrm rot="-10800000">
            <a:off x="11103902" y="6781863"/>
            <a:ext cx="578968" cy="578041"/>
            <a:chOff x="0" y="0"/>
            <a:chExt cx="6350000" cy="63398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799F">
                <a:alpha val="49804"/>
              </a:srgbClr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430805" y="5915011"/>
            <a:ext cx="2209669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80"/>
              </a:lnSpc>
            </a:pPr>
            <a:r>
              <a:rPr lang="en-US" sz="2700" spc="81">
                <a:solidFill>
                  <a:srgbClr val="191919"/>
                </a:solidFill>
                <a:latin typeface="Aileron Bold" panose="00000800000000000000"/>
              </a:rPr>
              <a:t>Collecte des Données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036176" y="5406168"/>
            <a:ext cx="2351103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80"/>
              </a:lnSpc>
            </a:pPr>
            <a:r>
              <a:rPr lang="en-US" sz="2700" spc="81">
                <a:solidFill>
                  <a:srgbClr val="191919"/>
                </a:solidFill>
                <a:latin typeface="Aileron Bold" panose="00000800000000000000"/>
              </a:rPr>
              <a:t>Nettoyage des Données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947207" y="4865468"/>
            <a:ext cx="2134689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Aileron Bold" panose="00000800000000000000"/>
              </a:rPr>
              <a:t>Analyse des Données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395608" y="3846969"/>
            <a:ext cx="2717216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Aileron Bold" panose="00000800000000000000"/>
              </a:rPr>
              <a:t>Visualisation &amp; interprétation des Données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3550138" y="1006272"/>
            <a:ext cx="11187724" cy="1497032"/>
            <a:chOff x="0" y="0"/>
            <a:chExt cx="14916965" cy="1996043"/>
          </a:xfrm>
        </p:grpSpPr>
        <p:sp>
          <p:nvSpPr>
            <p:cNvPr id="27" name="TextBox 27"/>
            <p:cNvSpPr txBox="1"/>
            <p:nvPr/>
          </p:nvSpPr>
          <p:spPr>
            <a:xfrm>
              <a:off x="0" y="807746"/>
              <a:ext cx="14916965" cy="118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en-US" sz="2600" spc="78">
                  <a:solidFill>
                    <a:srgbClr val="191919"/>
                  </a:solidFill>
                  <a:latin typeface="Aileron" panose="00000500000000000000"/>
                </a:rPr>
                <a:t>6</a:t>
              </a:r>
              <a:r>
                <a:rPr lang="en-US" sz="2600" u="none" spc="78">
                  <a:solidFill>
                    <a:srgbClr val="191919"/>
                  </a:solidFill>
                  <a:latin typeface="Aileron" panose="00000500000000000000"/>
                </a:rPr>
                <a:t>-étapes au cours du processus de développent</a:t>
              </a:r>
            </a:p>
            <a:p>
              <a:pPr marL="0" lvl="0" indent="0" algn="ctr">
                <a:lnSpc>
                  <a:spcPts val="3640"/>
                </a:lnSpc>
              </a:pPr>
              <a:endParaRPr lang="en-US" sz="2600" u="none" spc="78">
                <a:solidFill>
                  <a:srgbClr val="191919"/>
                </a:solidFill>
                <a:latin typeface="Aileron" panose="00000500000000000000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4916965" cy="767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5"/>
                </a:lnSpc>
              </a:pPr>
              <a:r>
                <a:rPr lang="en-US" sz="3600" spc="107">
                  <a:solidFill>
                    <a:srgbClr val="191919"/>
                  </a:solidFill>
                  <a:latin typeface="Aileron Ultra-Bold" panose="00000A00000000000000"/>
                </a:rPr>
                <a:t>ÉTAPES DU PROJET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103902" y="4886850"/>
            <a:ext cx="3301546" cy="1901606"/>
            <a:chOff x="0" y="0"/>
            <a:chExt cx="928401" cy="53473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28401" cy="534735"/>
            </a:xfrm>
            <a:custGeom>
              <a:avLst/>
              <a:gdLst/>
              <a:ahLst/>
              <a:cxnLst/>
              <a:rect l="l" t="t" r="r" b="b"/>
              <a:pathLst>
                <a:path w="928401" h="534735">
                  <a:moveTo>
                    <a:pt x="0" y="0"/>
                  </a:moveTo>
                  <a:lnTo>
                    <a:pt x="928401" y="0"/>
                  </a:lnTo>
                  <a:lnTo>
                    <a:pt x="928401" y="534735"/>
                  </a:lnTo>
                  <a:lnTo>
                    <a:pt x="0" y="534735"/>
                  </a:lnTo>
                  <a:close/>
                </a:path>
              </a:pathLst>
            </a:custGeom>
            <a:solidFill>
              <a:srgbClr val="10799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76200"/>
              <a:ext cx="928401" cy="6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00"/>
                </a:lnSpc>
              </a:pPr>
              <a:r>
                <a:rPr lang="en-US" sz="4000" spc="199">
                  <a:solidFill>
                    <a:srgbClr val="FFFFFF"/>
                  </a:solidFill>
                  <a:latin typeface="Aileron Ultra-Bold" panose="00000A00000000000000"/>
                </a:rPr>
                <a:t>5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821118" y="3326819"/>
            <a:ext cx="4239010" cy="3765721"/>
            <a:chOff x="0" y="0"/>
            <a:chExt cx="977479" cy="86834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77479" cy="868343"/>
            </a:xfrm>
            <a:custGeom>
              <a:avLst/>
              <a:gdLst/>
              <a:ahLst/>
              <a:cxnLst/>
              <a:rect l="l" t="t" r="r" b="b"/>
              <a:pathLst>
                <a:path w="977479" h="868343">
                  <a:moveTo>
                    <a:pt x="977479" y="434171"/>
                  </a:moveTo>
                  <a:lnTo>
                    <a:pt x="571079" y="0"/>
                  </a:lnTo>
                  <a:lnTo>
                    <a:pt x="571079" y="203200"/>
                  </a:lnTo>
                  <a:lnTo>
                    <a:pt x="0" y="203200"/>
                  </a:lnTo>
                  <a:lnTo>
                    <a:pt x="0" y="665143"/>
                  </a:lnTo>
                  <a:lnTo>
                    <a:pt x="571079" y="665143"/>
                  </a:lnTo>
                  <a:lnTo>
                    <a:pt x="571079" y="868343"/>
                  </a:lnTo>
                  <a:lnTo>
                    <a:pt x="977479" y="434171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127000"/>
              <a:ext cx="875879" cy="5381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600"/>
                </a:lnSpc>
              </a:pPr>
              <a:r>
                <a:rPr lang="en-US" sz="4000" spc="199">
                  <a:solidFill>
                    <a:srgbClr val="FFFFFF"/>
                  </a:solidFill>
                  <a:latin typeface="Aileron Ultra-Bold" panose="00000A00000000000000"/>
                </a:rPr>
                <a:t>6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3812197" y="6205395"/>
            <a:ext cx="578968" cy="578041"/>
            <a:chOff x="0" y="0"/>
            <a:chExt cx="6350000" cy="633984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538A">
                <a:alpha val="49804"/>
              </a:srgbClr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13821118" y="3269669"/>
            <a:ext cx="219133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Aileron Bold" panose="00000800000000000000"/>
              </a:rPr>
              <a:t>solutions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682870" y="3827780"/>
            <a:ext cx="176807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Aileron Bold" panose="00000800000000000000"/>
              </a:rPr>
              <a:t>Prédiction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936659" y="9678035"/>
            <a:ext cx="2469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444444"/>
                </a:solidFill>
                <a:latin typeface="Open Sans" panose="020B0606030504020204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7356" y="1828267"/>
            <a:ext cx="6195168" cy="6496055"/>
          </a:xfrm>
          <a:custGeom>
            <a:avLst/>
            <a:gdLst/>
            <a:ahLst/>
            <a:cxnLst/>
            <a:rect l="l" t="t" r="r" b="b"/>
            <a:pathLst>
              <a:path w="6195168" h="6496055">
                <a:moveTo>
                  <a:pt x="0" y="0"/>
                </a:moveTo>
                <a:lnTo>
                  <a:pt x="6195169" y="0"/>
                </a:lnTo>
                <a:lnTo>
                  <a:pt x="6195169" y="6496054"/>
                </a:lnTo>
                <a:lnTo>
                  <a:pt x="0" y="6496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077" r="-2808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008538" y="0"/>
            <a:ext cx="9279462" cy="10287000"/>
            <a:chOff x="0" y="0"/>
            <a:chExt cx="2443974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43974" cy="2709333"/>
            </a:xfrm>
            <a:custGeom>
              <a:avLst/>
              <a:gdLst/>
              <a:ahLst/>
              <a:cxnLst/>
              <a:rect l="l" t="t" r="r" b="b"/>
              <a:pathLst>
                <a:path w="2443974" h="2709333">
                  <a:moveTo>
                    <a:pt x="0" y="0"/>
                  </a:moveTo>
                  <a:lnTo>
                    <a:pt x="2443974" y="0"/>
                  </a:lnTo>
                  <a:lnTo>
                    <a:pt x="244397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FEB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443974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951762">
            <a:off x="838974" y="1762250"/>
            <a:ext cx="1777889" cy="533367"/>
          </a:xfrm>
          <a:custGeom>
            <a:avLst/>
            <a:gdLst/>
            <a:ahLst/>
            <a:cxnLst/>
            <a:rect l="l" t="t" r="r" b="b"/>
            <a:pathLst>
              <a:path w="1777889" h="533367">
                <a:moveTo>
                  <a:pt x="0" y="0"/>
                </a:moveTo>
                <a:lnTo>
                  <a:pt x="1777890" y="0"/>
                </a:lnTo>
                <a:lnTo>
                  <a:pt x="1777890" y="533367"/>
                </a:lnTo>
                <a:lnTo>
                  <a:pt x="0" y="533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951762">
            <a:off x="6274411" y="7784691"/>
            <a:ext cx="1777889" cy="533367"/>
          </a:xfrm>
          <a:custGeom>
            <a:avLst/>
            <a:gdLst/>
            <a:ahLst/>
            <a:cxnLst/>
            <a:rect l="l" t="t" r="r" b="b"/>
            <a:pathLst>
              <a:path w="1777889" h="533367">
                <a:moveTo>
                  <a:pt x="0" y="0"/>
                </a:moveTo>
                <a:lnTo>
                  <a:pt x="1777889" y="0"/>
                </a:lnTo>
                <a:lnTo>
                  <a:pt x="1777889" y="533367"/>
                </a:lnTo>
                <a:lnTo>
                  <a:pt x="0" y="533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51844" y="3595218"/>
            <a:ext cx="524407" cy="524407"/>
          </a:xfrm>
          <a:custGeom>
            <a:avLst/>
            <a:gdLst/>
            <a:ahLst/>
            <a:cxnLst/>
            <a:rect l="l" t="t" r="r" b="b"/>
            <a:pathLst>
              <a:path w="524407" h="524407">
                <a:moveTo>
                  <a:pt x="0" y="0"/>
                </a:moveTo>
                <a:lnTo>
                  <a:pt x="524407" y="0"/>
                </a:lnTo>
                <a:lnTo>
                  <a:pt x="524407" y="524407"/>
                </a:lnTo>
                <a:lnTo>
                  <a:pt x="0" y="5244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68581" y="1641584"/>
            <a:ext cx="636965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403F44"/>
                </a:solidFill>
                <a:latin typeface="Roboto Bold" panose="02000000000000000000"/>
              </a:rPr>
              <a:t>Description du Sujet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15652" y="3538068"/>
            <a:ext cx="6021385" cy="90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 panose="02000000000000000000"/>
              </a:rPr>
              <a:t>Relation entre les precipitations et le remplissage des barrages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15652" y="5019144"/>
            <a:ext cx="5660152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 panose="02000000000000000000"/>
              </a:rPr>
              <a:t>Secteurs d’usage des barrages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15652" y="6271621"/>
            <a:ext cx="6253198" cy="2734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Roboto" panose="02000000000000000000"/>
              </a:rPr>
              <a:t>conséquences de cet état sur :</a:t>
            </a:r>
          </a:p>
          <a:p>
            <a:pPr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Roboto" panose="02000000000000000000"/>
            </a:endParaRPr>
          </a:p>
          <a:p>
            <a:pPr marL="561340" lvl="1" indent="-280670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Roboto" panose="02000000000000000000"/>
              </a:rPr>
              <a:t>Notre quotidien</a:t>
            </a:r>
          </a:p>
          <a:p>
            <a:pPr marL="561340" lvl="1" indent="-280670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>
                <a:solidFill>
                  <a:srgbClr val="000000"/>
                </a:solidFill>
                <a:latin typeface="Roboto" panose="02000000000000000000"/>
              </a:rPr>
              <a:t>les rendements agricoles</a:t>
            </a:r>
          </a:p>
          <a:p>
            <a:pPr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Roboto" panose="02000000000000000000"/>
            </a:endParaRPr>
          </a:p>
          <a:p>
            <a:pPr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Roboto" panose="020000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936659" y="9678035"/>
            <a:ext cx="2469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444444"/>
                </a:solidFill>
                <a:latin typeface="Open Sans" panose="020B0606030504020204"/>
              </a:rPr>
              <a:t>4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151844" y="6286605"/>
            <a:ext cx="524407" cy="524407"/>
          </a:xfrm>
          <a:custGeom>
            <a:avLst/>
            <a:gdLst/>
            <a:ahLst/>
            <a:cxnLst/>
            <a:rect l="l" t="t" r="r" b="b"/>
            <a:pathLst>
              <a:path w="524407" h="524407">
                <a:moveTo>
                  <a:pt x="0" y="0"/>
                </a:moveTo>
                <a:lnTo>
                  <a:pt x="524407" y="0"/>
                </a:lnTo>
                <a:lnTo>
                  <a:pt x="524407" y="524406"/>
                </a:lnTo>
                <a:lnTo>
                  <a:pt x="0" y="524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151844" y="4943048"/>
            <a:ext cx="524407" cy="524407"/>
          </a:xfrm>
          <a:custGeom>
            <a:avLst/>
            <a:gdLst/>
            <a:ahLst/>
            <a:cxnLst/>
            <a:rect l="l" t="t" r="r" b="b"/>
            <a:pathLst>
              <a:path w="524407" h="524407">
                <a:moveTo>
                  <a:pt x="0" y="0"/>
                </a:moveTo>
                <a:lnTo>
                  <a:pt x="524407" y="0"/>
                </a:lnTo>
                <a:lnTo>
                  <a:pt x="524407" y="524407"/>
                </a:lnTo>
                <a:lnTo>
                  <a:pt x="0" y="5244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06234" y="2073487"/>
            <a:ext cx="4833456" cy="2642377"/>
          </a:xfrm>
          <a:custGeom>
            <a:avLst/>
            <a:gdLst/>
            <a:ahLst/>
            <a:cxnLst/>
            <a:rect l="l" t="t" r="r" b="b"/>
            <a:pathLst>
              <a:path w="4833456" h="2642377">
                <a:moveTo>
                  <a:pt x="0" y="0"/>
                </a:moveTo>
                <a:lnTo>
                  <a:pt x="4833456" y="0"/>
                </a:lnTo>
                <a:lnTo>
                  <a:pt x="4833456" y="2642376"/>
                </a:lnTo>
                <a:lnTo>
                  <a:pt x="0" y="2642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727272" y="2073487"/>
            <a:ext cx="4833456" cy="2642377"/>
          </a:xfrm>
          <a:custGeom>
            <a:avLst/>
            <a:gdLst/>
            <a:ahLst/>
            <a:cxnLst/>
            <a:rect l="l" t="t" r="r" b="b"/>
            <a:pathLst>
              <a:path w="4833456" h="2642377">
                <a:moveTo>
                  <a:pt x="0" y="0"/>
                </a:moveTo>
                <a:lnTo>
                  <a:pt x="4833456" y="0"/>
                </a:lnTo>
                <a:lnTo>
                  <a:pt x="4833456" y="2642376"/>
                </a:lnTo>
                <a:lnTo>
                  <a:pt x="0" y="2642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45913" y="2073487"/>
            <a:ext cx="4833456" cy="2642377"/>
          </a:xfrm>
          <a:custGeom>
            <a:avLst/>
            <a:gdLst/>
            <a:ahLst/>
            <a:cxnLst/>
            <a:rect l="l" t="t" r="r" b="b"/>
            <a:pathLst>
              <a:path w="4833456" h="2642377">
                <a:moveTo>
                  <a:pt x="0" y="0"/>
                </a:moveTo>
                <a:lnTo>
                  <a:pt x="4833456" y="0"/>
                </a:lnTo>
                <a:lnTo>
                  <a:pt x="4833456" y="2642376"/>
                </a:lnTo>
                <a:lnTo>
                  <a:pt x="0" y="2642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22" b="-922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144615"/>
            <a:ext cx="18288000" cy="9997770"/>
          </a:xfrm>
          <a:custGeom>
            <a:avLst/>
            <a:gdLst/>
            <a:ahLst/>
            <a:cxnLst/>
            <a:rect l="l" t="t" r="r" b="b"/>
            <a:pathLst>
              <a:path w="18288000" h="9997770">
                <a:moveTo>
                  <a:pt x="0" y="0"/>
                </a:moveTo>
                <a:lnTo>
                  <a:pt x="18288000" y="0"/>
                </a:lnTo>
                <a:lnTo>
                  <a:pt x="18288000" y="9997770"/>
                </a:lnTo>
                <a:lnTo>
                  <a:pt x="0" y="9997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248746" y="4265551"/>
            <a:ext cx="9736360" cy="996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60"/>
              </a:lnSpc>
            </a:pPr>
            <a:r>
              <a:rPr lang="en-US" sz="5755" b="1" dirty="0">
                <a:solidFill>
                  <a:srgbClr val="444444"/>
                </a:solidFill>
                <a:latin typeface="Cocomat Pro Bold" panose="00000700000000000000"/>
              </a:rPr>
              <a:t>La </a:t>
            </a:r>
            <a:r>
              <a:rPr lang="en-US" sz="5755" b="1" dirty="0" err="1">
                <a:solidFill>
                  <a:srgbClr val="444444"/>
                </a:solidFill>
                <a:latin typeface="Cocomat Pro Bold" panose="00000700000000000000"/>
              </a:rPr>
              <a:t>pluviométrie</a:t>
            </a:r>
            <a:endParaRPr lang="en-US" sz="5755" b="1" dirty="0">
              <a:solidFill>
                <a:srgbClr val="444444"/>
              </a:solidFill>
              <a:latin typeface="Cocomat Pro Bold" panose="0000070000000000000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5543295" y="4646599"/>
            <a:ext cx="332368" cy="496901"/>
          </a:xfrm>
          <a:custGeom>
            <a:avLst/>
            <a:gdLst/>
            <a:ahLst/>
            <a:cxnLst/>
            <a:rect l="l" t="t" r="r" b="b"/>
            <a:pathLst>
              <a:path w="332368" h="496901">
                <a:moveTo>
                  <a:pt x="0" y="0"/>
                </a:moveTo>
                <a:lnTo>
                  <a:pt x="332368" y="0"/>
                </a:lnTo>
                <a:lnTo>
                  <a:pt x="332368" y="496901"/>
                </a:lnTo>
                <a:lnTo>
                  <a:pt x="0" y="4969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9228" y="585196"/>
            <a:ext cx="18666456" cy="9916555"/>
          </a:xfrm>
          <a:custGeom>
            <a:avLst/>
            <a:gdLst/>
            <a:ahLst/>
            <a:cxnLst/>
            <a:rect l="l" t="t" r="r" b="b"/>
            <a:pathLst>
              <a:path w="18666456" h="9916555">
                <a:moveTo>
                  <a:pt x="0" y="0"/>
                </a:moveTo>
                <a:lnTo>
                  <a:pt x="18666456" y="0"/>
                </a:lnTo>
                <a:lnTo>
                  <a:pt x="18666456" y="9916555"/>
                </a:lnTo>
                <a:lnTo>
                  <a:pt x="0" y="9916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6151" y="870656"/>
            <a:ext cx="332368" cy="496901"/>
          </a:xfrm>
          <a:custGeom>
            <a:avLst/>
            <a:gdLst/>
            <a:ahLst/>
            <a:cxnLst/>
            <a:rect l="l" t="t" r="r" b="b"/>
            <a:pathLst>
              <a:path w="332368" h="496901">
                <a:moveTo>
                  <a:pt x="0" y="0"/>
                </a:moveTo>
                <a:lnTo>
                  <a:pt x="332368" y="0"/>
                </a:lnTo>
                <a:lnTo>
                  <a:pt x="332368" y="496901"/>
                </a:lnTo>
                <a:lnTo>
                  <a:pt x="0" y="496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4491714"/>
            <a:ext cx="10790834" cy="5795286"/>
          </a:xfrm>
          <a:custGeom>
            <a:avLst/>
            <a:gdLst/>
            <a:ahLst/>
            <a:cxnLst/>
            <a:rect l="l" t="t" r="r" b="b"/>
            <a:pathLst>
              <a:path w="10790834" h="5795286">
                <a:moveTo>
                  <a:pt x="0" y="0"/>
                </a:moveTo>
                <a:lnTo>
                  <a:pt x="10790834" y="0"/>
                </a:lnTo>
                <a:lnTo>
                  <a:pt x="10790834" y="5795286"/>
                </a:lnTo>
                <a:lnTo>
                  <a:pt x="0" y="57952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728846" y="0"/>
            <a:ext cx="7559154" cy="6421374"/>
          </a:xfrm>
          <a:custGeom>
            <a:avLst/>
            <a:gdLst/>
            <a:ahLst/>
            <a:cxnLst/>
            <a:rect l="l" t="t" r="r" b="b"/>
            <a:pathLst>
              <a:path w="7559154" h="6421374">
                <a:moveTo>
                  <a:pt x="0" y="0"/>
                </a:moveTo>
                <a:lnTo>
                  <a:pt x="7559154" y="0"/>
                </a:lnTo>
                <a:lnTo>
                  <a:pt x="7559154" y="6421374"/>
                </a:lnTo>
                <a:lnTo>
                  <a:pt x="0" y="64213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8401" t="-2144" r="-38386" b="-1411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44617" y="690646"/>
            <a:ext cx="8775889" cy="128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>
                <a:solidFill>
                  <a:srgbClr val="403F44"/>
                </a:solidFill>
                <a:latin typeface="Roboto Bold" panose="02000000000000000000"/>
              </a:rPr>
              <a:t>Les volumes de précipitations</a:t>
            </a:r>
          </a:p>
          <a:p>
            <a:pPr>
              <a:lnSpc>
                <a:spcPts val="5180"/>
              </a:lnSpc>
            </a:pPr>
            <a:endParaRPr lang="en-US" sz="3700">
              <a:solidFill>
                <a:srgbClr val="403F44"/>
              </a:solidFill>
              <a:latin typeface="Roboto Bold" panose="020000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820161" y="3453488"/>
            <a:ext cx="4824800" cy="103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 panose="02000000000000000000"/>
              </a:rPr>
              <a:t>-Diagrammes en bâtons-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Roboto" panose="020000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805000" y="6837945"/>
            <a:ext cx="4824800" cy="1562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 panose="02000000000000000000"/>
              </a:rPr>
              <a:t>- Diagrammes en circulaire-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Roboto" panose="02000000000000000000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Roboto" panose="020000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936659" y="9678035"/>
            <a:ext cx="2469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444444"/>
                </a:solidFill>
                <a:latin typeface="Open Sans" panose="020B0606030504020204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106952"/>
          </a:xfrm>
          <a:custGeom>
            <a:avLst/>
            <a:gdLst/>
            <a:ahLst/>
            <a:cxnLst/>
            <a:rect l="l" t="t" r="r" b="b"/>
            <a:pathLst>
              <a:path w="18288000" h="11106952">
                <a:moveTo>
                  <a:pt x="0" y="0"/>
                </a:moveTo>
                <a:lnTo>
                  <a:pt x="18288000" y="0"/>
                </a:lnTo>
                <a:lnTo>
                  <a:pt x="18288000" y="11106952"/>
                </a:lnTo>
                <a:lnTo>
                  <a:pt x="0" y="11106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850" b="-48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55312" y="144615"/>
            <a:ext cx="18288000" cy="9997770"/>
          </a:xfrm>
          <a:custGeom>
            <a:avLst/>
            <a:gdLst/>
            <a:ahLst/>
            <a:cxnLst/>
            <a:rect l="l" t="t" r="r" b="b"/>
            <a:pathLst>
              <a:path w="18288000" h="9997770">
                <a:moveTo>
                  <a:pt x="0" y="0"/>
                </a:moveTo>
                <a:lnTo>
                  <a:pt x="18288000" y="0"/>
                </a:lnTo>
                <a:lnTo>
                  <a:pt x="18288000" y="9997770"/>
                </a:lnTo>
                <a:lnTo>
                  <a:pt x="0" y="9997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343400" y="4362368"/>
            <a:ext cx="12281591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60"/>
              </a:lnSpc>
            </a:pPr>
            <a:r>
              <a:rPr lang="en-US" sz="5755" b="1" dirty="0" err="1">
                <a:solidFill>
                  <a:srgbClr val="444444"/>
                </a:solidFill>
                <a:latin typeface="Cocomat Pro Bold" panose="00000700000000000000"/>
              </a:rPr>
              <a:t>Remplissage</a:t>
            </a:r>
            <a:r>
              <a:rPr lang="en-US" sz="5755" b="1" dirty="0">
                <a:solidFill>
                  <a:srgbClr val="444444"/>
                </a:solidFill>
                <a:latin typeface="Cocomat Pro Bold" panose="00000700000000000000"/>
              </a:rPr>
              <a:t> des barrages</a:t>
            </a:r>
          </a:p>
        </p:txBody>
      </p:sp>
      <p:sp>
        <p:nvSpPr>
          <p:cNvPr id="5" name="Freeform 5"/>
          <p:cNvSpPr/>
          <p:nvPr/>
        </p:nvSpPr>
        <p:spPr>
          <a:xfrm>
            <a:off x="3420553" y="4633291"/>
            <a:ext cx="332368" cy="496901"/>
          </a:xfrm>
          <a:custGeom>
            <a:avLst/>
            <a:gdLst/>
            <a:ahLst/>
            <a:cxnLst/>
            <a:rect l="l" t="t" r="r" b="b"/>
            <a:pathLst>
              <a:path w="332368" h="496901">
                <a:moveTo>
                  <a:pt x="0" y="0"/>
                </a:moveTo>
                <a:lnTo>
                  <a:pt x="332368" y="0"/>
                </a:lnTo>
                <a:lnTo>
                  <a:pt x="332368" y="496901"/>
                </a:lnTo>
                <a:lnTo>
                  <a:pt x="0" y="4969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tooltip="https://rpubs.com/rania_abderrazerk/1176576"/>
          </p:cNvPr>
          <p:cNvSpPr/>
          <p:nvPr/>
        </p:nvSpPr>
        <p:spPr>
          <a:xfrm>
            <a:off x="0" y="310571"/>
            <a:ext cx="18288000" cy="9665858"/>
          </a:xfrm>
          <a:custGeom>
            <a:avLst/>
            <a:gdLst/>
            <a:ahLst/>
            <a:cxnLst/>
            <a:rect l="l" t="t" r="r" b="b"/>
            <a:pathLst>
              <a:path w="18288000" h="9665858">
                <a:moveTo>
                  <a:pt x="0" y="0"/>
                </a:moveTo>
                <a:lnTo>
                  <a:pt x="18288000" y="0"/>
                </a:lnTo>
                <a:lnTo>
                  <a:pt x="18288000" y="9665858"/>
                </a:lnTo>
                <a:lnTo>
                  <a:pt x="0" y="9665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25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91651" y="8890420"/>
            <a:ext cx="2709393" cy="735761"/>
            <a:chOff x="0" y="0"/>
            <a:chExt cx="713585" cy="193781"/>
          </a:xfrm>
        </p:grpSpPr>
        <p:sp>
          <p:nvSpPr>
            <p:cNvPr id="4" name="Freeform 4">
              <a:hlinkClick r:id="rId2" tooltip="https://rpubs.com/rania_abderrazerk/1176576"/>
            </p:cNvPr>
            <p:cNvSpPr/>
            <p:nvPr/>
          </p:nvSpPr>
          <p:spPr>
            <a:xfrm>
              <a:off x="0" y="0"/>
              <a:ext cx="713585" cy="193781"/>
            </a:xfrm>
            <a:custGeom>
              <a:avLst/>
              <a:gdLst/>
              <a:ahLst/>
              <a:cxnLst/>
              <a:rect l="l" t="t" r="r" b="b"/>
              <a:pathLst>
                <a:path w="713585" h="193781">
                  <a:moveTo>
                    <a:pt x="0" y="0"/>
                  </a:moveTo>
                  <a:lnTo>
                    <a:pt x="713585" y="0"/>
                  </a:lnTo>
                  <a:lnTo>
                    <a:pt x="713585" y="193781"/>
                  </a:lnTo>
                  <a:lnTo>
                    <a:pt x="0" y="193781"/>
                  </a:lnTo>
                  <a:close/>
                </a:path>
              </a:pathLst>
            </a:custGeom>
            <a:solidFill>
              <a:srgbClr val="005E8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713585" cy="250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86774" y="8997321"/>
            <a:ext cx="2319147" cy="431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u="sng">
                <a:solidFill>
                  <a:srgbClr val="FFFFFF"/>
                </a:solidFill>
                <a:latin typeface="Roboto" panose="02000000000000000000"/>
                <a:hlinkClick r:id="rId2" tooltip="https://rpubs.com/rania_abderrazerk/1176576"/>
              </a:rPr>
              <a:t>Afficher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36659" y="9678035"/>
            <a:ext cx="2469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444444"/>
                </a:solidFill>
                <a:latin typeface="Open Sans" panose="020B0606030504020204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94804" y="9258300"/>
            <a:ext cx="13179845" cy="1065516"/>
            <a:chOff x="0" y="0"/>
            <a:chExt cx="3471235" cy="2806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71235" cy="280630"/>
            </a:xfrm>
            <a:custGeom>
              <a:avLst/>
              <a:gdLst/>
              <a:ahLst/>
              <a:cxnLst/>
              <a:rect l="l" t="t" r="r" b="b"/>
              <a:pathLst>
                <a:path w="3471235" h="280630">
                  <a:moveTo>
                    <a:pt x="0" y="0"/>
                  </a:moveTo>
                  <a:lnTo>
                    <a:pt x="3471235" y="0"/>
                  </a:lnTo>
                  <a:lnTo>
                    <a:pt x="3471235" y="280630"/>
                  </a:lnTo>
                  <a:lnTo>
                    <a:pt x="0" y="280630"/>
                  </a:lnTo>
                  <a:close/>
                </a:path>
              </a:pathLst>
            </a:custGeom>
            <a:solidFill>
              <a:srgbClr val="005E8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471235" cy="3377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97639" y="1594225"/>
            <a:ext cx="332368" cy="496901"/>
          </a:xfrm>
          <a:custGeom>
            <a:avLst/>
            <a:gdLst/>
            <a:ahLst/>
            <a:cxnLst/>
            <a:rect l="l" t="t" r="r" b="b"/>
            <a:pathLst>
              <a:path w="332368" h="496901">
                <a:moveTo>
                  <a:pt x="0" y="0"/>
                </a:moveTo>
                <a:lnTo>
                  <a:pt x="332368" y="0"/>
                </a:lnTo>
                <a:lnTo>
                  <a:pt x="332368" y="496901"/>
                </a:lnTo>
                <a:lnTo>
                  <a:pt x="0" y="496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0600" y="1449141"/>
            <a:ext cx="6998100" cy="128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0"/>
              </a:lnSpc>
            </a:pPr>
            <a:r>
              <a:rPr lang="en-US" sz="3700">
                <a:solidFill>
                  <a:srgbClr val="403F44"/>
                </a:solidFill>
                <a:latin typeface="Roboto Bold" panose="02000000000000000000"/>
              </a:rPr>
              <a:t>Rapport entre les précipitations et le remplissage des barrages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594804" y="4011277"/>
            <a:ext cx="13179845" cy="1065516"/>
            <a:chOff x="0" y="0"/>
            <a:chExt cx="3471235" cy="2806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71235" cy="280630"/>
            </a:xfrm>
            <a:custGeom>
              <a:avLst/>
              <a:gdLst/>
              <a:ahLst/>
              <a:cxnLst/>
              <a:rect l="l" t="t" r="r" b="b"/>
              <a:pathLst>
                <a:path w="3471235" h="280630">
                  <a:moveTo>
                    <a:pt x="0" y="0"/>
                  </a:moveTo>
                  <a:lnTo>
                    <a:pt x="3471235" y="0"/>
                  </a:lnTo>
                  <a:lnTo>
                    <a:pt x="3471235" y="280630"/>
                  </a:lnTo>
                  <a:lnTo>
                    <a:pt x="0" y="280630"/>
                  </a:lnTo>
                  <a:close/>
                </a:path>
              </a:pathLst>
            </a:custGeom>
            <a:solidFill>
              <a:srgbClr val="005E8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3471235" cy="3377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862793" y="4181474"/>
            <a:ext cx="4824800" cy="103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DFDFE"/>
                </a:solidFill>
                <a:latin typeface="Roboto" panose="02000000000000000000"/>
              </a:rPr>
              <a:t>Diagrammes en bâtons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FDFDFE"/>
              </a:solidFill>
              <a:latin typeface="Roboto" panose="020000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37338" y="9479828"/>
            <a:ext cx="4824800" cy="1038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" panose="02000000000000000000"/>
              </a:rPr>
              <a:t>Courbe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Roboto" panose="0200000000000000000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8153537" y="5070480"/>
            <a:ext cx="10134463" cy="5216520"/>
          </a:xfrm>
          <a:custGeom>
            <a:avLst/>
            <a:gdLst/>
            <a:ahLst/>
            <a:cxnLst/>
            <a:rect l="l" t="t" r="r" b="b"/>
            <a:pathLst>
              <a:path w="10134463" h="5216520">
                <a:moveTo>
                  <a:pt x="0" y="0"/>
                </a:moveTo>
                <a:lnTo>
                  <a:pt x="10134463" y="0"/>
                </a:lnTo>
                <a:lnTo>
                  <a:pt x="10134463" y="5216520"/>
                </a:lnTo>
                <a:lnTo>
                  <a:pt x="0" y="5216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335" b="-641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8153537" y="29276"/>
            <a:ext cx="10134463" cy="5050729"/>
          </a:xfrm>
          <a:custGeom>
            <a:avLst/>
            <a:gdLst/>
            <a:ahLst/>
            <a:cxnLst/>
            <a:rect l="l" t="t" r="r" b="b"/>
            <a:pathLst>
              <a:path w="10134463" h="5050729">
                <a:moveTo>
                  <a:pt x="0" y="0"/>
                </a:moveTo>
                <a:lnTo>
                  <a:pt x="10134463" y="0"/>
                </a:lnTo>
                <a:lnTo>
                  <a:pt x="10134463" y="5050729"/>
                </a:lnTo>
                <a:lnTo>
                  <a:pt x="0" y="5050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90" b="-926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17936659" y="9678035"/>
            <a:ext cx="24693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444444"/>
                </a:solidFill>
                <a:latin typeface="Open Sans" panose="020B0606030504020204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331</Words>
  <Application>Microsoft Office PowerPoint</Application>
  <PresentationFormat>Personnalisé</PresentationFormat>
  <Paragraphs>104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6" baseType="lpstr">
      <vt:lpstr>Aileron Bold</vt:lpstr>
      <vt:lpstr>Cocomat Pro</vt:lpstr>
      <vt:lpstr>Aileron</vt:lpstr>
      <vt:lpstr>Calibri</vt:lpstr>
      <vt:lpstr>Roboto</vt:lpstr>
      <vt:lpstr>Arial</vt:lpstr>
      <vt:lpstr>Roboto Bold</vt:lpstr>
      <vt:lpstr>Open Sans</vt:lpstr>
      <vt:lpstr>Cocomat Pro Bold</vt:lpstr>
      <vt:lpstr>Aileron Ultra-Bold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en programmation R</dc:title>
  <dc:creator/>
  <cp:lastModifiedBy>raniaabderrazek2002@gmail.com</cp:lastModifiedBy>
  <cp:revision>8</cp:revision>
  <dcterms:created xsi:type="dcterms:W3CDTF">2006-08-16T00:00:00Z</dcterms:created>
  <dcterms:modified xsi:type="dcterms:W3CDTF">2024-04-27T00:24:36Z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AE1B855AD5CB41A283371FB52CCF9FCE_12</vt:lpwstr>
  </property>
  <property fmtid="{D5CDD505-2E9C-101B-9397-08002B2CF9AE}" pid="3" name="KSOProductBuildVer">
    <vt:lpwstr>1033-12.2.0.16731</vt:lpwstr>
  </property>
</Properties>
</file>